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18288000" cy="10287000"/>
  <p:embeddedFontLst>
    <p:embeddedFont>
      <p:font typeface="JPUTJR+ArialMT"/>
      <p:regular r:id="rId19"/>
    </p:embeddedFont>
    <p:embeddedFont>
      <p:font typeface="WQGUVA+PublicSans-Bold"/>
      <p:regular r:id="rId20"/>
    </p:embeddedFont>
    <p:embeddedFont>
      <p:font typeface="NVJINC+Arial-BoldMT"/>
      <p:regular r:id="rId21"/>
    </p:embeddedFont>
    <p:embeddedFont>
      <p:font typeface="LHKWTN+OpenSans-Bold"/>
      <p:regular r:id="rId22"/>
    </p:embeddedFont>
    <p:embeddedFont>
      <p:font typeface="JBDATK+PublicSans-Regular"/>
      <p:regular r:id="rId23"/>
    </p:embeddedFont>
    <p:embeddedFont>
      <p:font typeface="FCIMTD+OpenSans-ExtraBold"/>
      <p:regular r:id="rId24"/>
    </p:embeddedFont>
    <p:embeddedFont>
      <p:font typeface="PEWHHK+PublicSans-Bold"/>
      <p:regular r:id="rId25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font" Target="fonts/font1.fntdata" /><Relationship Id="rId2" Type="http://schemas.openxmlformats.org/officeDocument/2006/relationships/tableStyles" Target="tableStyles.xml" /><Relationship Id="rId20" Type="http://schemas.openxmlformats.org/officeDocument/2006/relationships/font" Target="fonts/font2.fntdata" /><Relationship Id="rId21" Type="http://schemas.openxmlformats.org/officeDocument/2006/relationships/font" Target="fonts/font3.fntdata" /><Relationship Id="rId22" Type="http://schemas.openxmlformats.org/officeDocument/2006/relationships/font" Target="fonts/font4.fntdata" /><Relationship Id="rId23" Type="http://schemas.openxmlformats.org/officeDocument/2006/relationships/font" Target="fonts/font5.fntdata" /><Relationship Id="rId24" Type="http://schemas.openxmlformats.org/officeDocument/2006/relationships/font" Target="fonts/font6.fntdata" /><Relationship Id="rId25" Type="http://schemas.openxmlformats.org/officeDocument/2006/relationships/font" Target="fonts/font7.fntdata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28700" y="4549184"/>
            <a:ext cx="16863390" cy="5353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2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250">
                <a:solidFill>
                  <a:srgbClr val="000000"/>
                </a:solidFill>
                <a:latin typeface="JPUTJR+ArialMT"/>
                <a:cs typeface="JPUTJR+ArialMT"/>
              </a:rPr>
              <a:t>Департамент</a:t>
            </a:r>
            <a:r>
              <a:rPr dirty="0" sz="11250" spc="-7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250">
                <a:solidFill>
                  <a:srgbClr val="000000"/>
                </a:solidFill>
                <a:latin typeface="JPUTJR+ArialMT"/>
                <a:cs typeface="JPUTJR+ArialMT"/>
              </a:rPr>
              <a:t>полиции</a:t>
            </a:r>
          </a:p>
          <a:p>
            <a:pPr marL="0" marR="0">
              <a:lnSpc>
                <a:spcPts val="12003"/>
              </a:lnSpc>
              <a:spcBef>
                <a:spcPts val="1551"/>
              </a:spcBef>
              <a:spcAft>
                <a:spcPts val="0"/>
              </a:spcAft>
            </a:pPr>
            <a:r>
              <a:rPr dirty="0" sz="11250">
                <a:solidFill>
                  <a:srgbClr val="000000"/>
                </a:solidFill>
                <a:latin typeface="JPUTJR+ArialMT"/>
                <a:cs typeface="JPUTJR+ArialMT"/>
              </a:rPr>
              <a:t>г</a:t>
            </a:r>
            <a:r>
              <a:rPr dirty="0" sz="11250" b="1">
                <a:solidFill>
                  <a:srgbClr val="000000"/>
                </a:solidFill>
                <a:latin typeface="WQGUVA+PublicSans-Bold"/>
                <a:cs typeface="WQGUVA+PublicSans-Bold"/>
              </a:rPr>
              <a:t>.</a:t>
            </a:r>
            <a:r>
              <a:rPr dirty="0" sz="11250">
                <a:solidFill>
                  <a:srgbClr val="000000"/>
                </a:solidFill>
                <a:latin typeface="JPUTJR+ArialMT"/>
                <a:cs typeface="JPUTJR+ArialMT"/>
              </a:rPr>
              <a:t>Астаны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28699" y="8299840"/>
            <a:ext cx="8066547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NVJINC+Arial-BoldMT"/>
                <a:cs typeface="NVJINC+Arial-BoldMT"/>
              </a:rPr>
              <a:t>Борьба</a:t>
            </a:r>
            <a:r>
              <a:rPr dirty="0" sz="3600" spc="-5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000000"/>
                </a:solidFill>
                <a:latin typeface="NVJINC+Arial-BoldMT"/>
                <a:cs typeface="NVJINC+Arial-BoldMT"/>
              </a:rPr>
              <a:t>с</a:t>
            </a:r>
            <a:r>
              <a:rPr dirty="0" sz="3600" spc="-7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000000"/>
                </a:solidFill>
                <a:latin typeface="NVJINC+Arial-BoldMT"/>
                <a:cs typeface="NVJINC+Arial-BoldMT"/>
              </a:rPr>
              <a:t>киберпреступностью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3925" y="653192"/>
            <a:ext cx="14567450" cy="40498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648"/>
              </a:lnSpc>
              <a:spcBef>
                <a:spcPts val="0"/>
              </a:spcBef>
              <a:spcAft>
                <a:spcPts val="0"/>
              </a:spcAft>
            </a:pPr>
            <a:r>
              <a:rPr dirty="0" sz="8300">
                <a:solidFill>
                  <a:srgbClr val="000000"/>
                </a:solidFill>
                <a:latin typeface="FCIMTD+OpenSans-ExtraBold"/>
                <a:cs typeface="FCIMTD+OpenSans-ExtraBold"/>
              </a:rPr>
              <a:t>ЧТО</a:t>
            </a:r>
            <a:r>
              <a:rPr dirty="0" sz="8300" spc="74">
                <a:solidFill>
                  <a:srgbClr val="000000"/>
                </a:solidFill>
                <a:latin typeface="FCIMTD+OpenSans-ExtraBold"/>
                <a:cs typeface="FCIMTD+OpenSans-ExtraBold"/>
              </a:rPr>
              <a:t> </a:t>
            </a:r>
            <a:r>
              <a:rPr dirty="0" sz="8300">
                <a:solidFill>
                  <a:srgbClr val="000000"/>
                </a:solidFill>
                <a:latin typeface="FCIMTD+OpenSans-ExtraBold"/>
                <a:cs typeface="FCIMTD+OpenSans-ExtraBold"/>
              </a:rPr>
              <a:t>ТАКОЕ</a:t>
            </a:r>
            <a:r>
              <a:rPr dirty="0" sz="8300" spc="73">
                <a:solidFill>
                  <a:srgbClr val="000000"/>
                </a:solidFill>
                <a:latin typeface="FCIMTD+OpenSans-ExtraBold"/>
                <a:cs typeface="FCIMTD+OpenSans-ExtraBold"/>
              </a:rPr>
              <a:t> </a:t>
            </a:r>
            <a:r>
              <a:rPr dirty="0" sz="8300">
                <a:solidFill>
                  <a:srgbClr val="000000"/>
                </a:solidFill>
                <a:latin typeface="FCIMTD+OpenSans-ExtraBold"/>
                <a:cs typeface="FCIMTD+OpenSans-ExtraBold"/>
              </a:rPr>
              <a:t>ДРОППЕР</a:t>
            </a:r>
            <a:r>
              <a:rPr dirty="0" sz="8300" spc="75">
                <a:solidFill>
                  <a:srgbClr val="000000"/>
                </a:solidFill>
                <a:latin typeface="FCIMTD+OpenSans-ExtraBold"/>
                <a:cs typeface="FCIMTD+OpenSans-ExtraBold"/>
              </a:rPr>
              <a:t> </a:t>
            </a:r>
            <a:r>
              <a:rPr dirty="0" sz="8300">
                <a:solidFill>
                  <a:srgbClr val="000000"/>
                </a:solidFill>
                <a:latin typeface="FCIMTD+OpenSans-ExtraBold"/>
                <a:cs typeface="FCIMTD+OpenSans-ExtraBold"/>
              </a:rPr>
              <a:t>И</a:t>
            </a:r>
          </a:p>
          <a:p>
            <a:pPr marL="0" marR="0">
              <a:lnSpc>
                <a:spcPts val="8648"/>
              </a:lnSpc>
              <a:spcBef>
                <a:spcPts val="2191"/>
              </a:spcBef>
              <a:spcAft>
                <a:spcPts val="0"/>
              </a:spcAft>
            </a:pPr>
            <a:r>
              <a:rPr dirty="0" sz="8300">
                <a:solidFill>
                  <a:srgbClr val="000000"/>
                </a:solidFill>
                <a:latin typeface="FCIMTD+OpenSans-ExtraBold"/>
                <a:cs typeface="FCIMTD+OpenSans-ExtraBold"/>
              </a:rPr>
              <a:t>ДРОПОВОД?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58196" y="4197402"/>
            <a:ext cx="2357443" cy="93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>
                <a:solidFill>
                  <a:srgbClr val="000000"/>
                </a:solidFill>
                <a:latin typeface="FCIMTD+OpenSans-ExtraBold"/>
                <a:cs typeface="FCIMTD+OpenSans-ExtraBold"/>
              </a:rPr>
              <a:t>ДРОППЕР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948453" y="4197402"/>
            <a:ext cx="2785448" cy="93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>
                <a:solidFill>
                  <a:srgbClr val="000000"/>
                </a:solidFill>
                <a:latin typeface="FCIMTD+OpenSans-ExtraBold"/>
                <a:cs typeface="FCIMTD+OpenSans-ExtraBold"/>
              </a:rPr>
              <a:t>ДРОПОВОД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58196" y="4676192"/>
            <a:ext cx="2546629" cy="93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>
                <a:solidFill>
                  <a:srgbClr val="000000"/>
                </a:solidFill>
                <a:latin typeface="FCIMTD+OpenSans-ExtraBold"/>
                <a:cs typeface="FCIMTD+OpenSans-ExtraBold"/>
              </a:rPr>
              <a:t>(DROPPER)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948453" y="4676192"/>
            <a:ext cx="3747779" cy="93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>
                <a:solidFill>
                  <a:srgbClr val="000000"/>
                </a:solidFill>
                <a:latin typeface="FCIMTD+OpenSans-ExtraBold"/>
                <a:cs typeface="FCIMTD+OpenSans-ExtraBold"/>
              </a:rPr>
              <a:t>(DROP</a:t>
            </a:r>
            <a:r>
              <a:rPr dirty="0" sz="2900" spc="26">
                <a:solidFill>
                  <a:srgbClr val="000000"/>
                </a:solidFill>
                <a:latin typeface="FCIMTD+OpenSans-ExtraBold"/>
                <a:cs typeface="FCIMTD+OpenSans-ExtraBold"/>
              </a:rPr>
              <a:t> </a:t>
            </a:r>
            <a:r>
              <a:rPr dirty="0" sz="2900">
                <a:solidFill>
                  <a:srgbClr val="000000"/>
                </a:solidFill>
                <a:latin typeface="FCIMTD+OpenSans-ExtraBold"/>
                <a:cs typeface="FCIMTD+OpenSans-ExtraBold"/>
              </a:rPr>
              <a:t>HANDLER)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38673" y="6373274"/>
            <a:ext cx="8793540" cy="2178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40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Это</a:t>
            </a:r>
            <a:r>
              <a:rPr dirty="0" sz="2100" spc="3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 spc="-11">
                <a:solidFill>
                  <a:srgbClr val="000000"/>
                </a:solidFill>
                <a:latin typeface="JPUTJR+ArialMT"/>
                <a:cs typeface="JPUTJR+ArialMT"/>
              </a:rPr>
              <a:t>человек</a:t>
            </a:r>
            <a:r>
              <a:rPr dirty="0" sz="2100" b="1">
                <a:solidFill>
                  <a:srgbClr val="000000"/>
                </a:solidFill>
                <a:latin typeface="WQGUVA+PublicSans-Bold"/>
                <a:cs typeface="WQGUVA+PublicSans-Bold"/>
              </a:rPr>
              <a:t>,</a:t>
            </a:r>
            <a:r>
              <a:rPr dirty="0" sz="2100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который</a:t>
            </a:r>
            <a:r>
              <a:rPr dirty="0" sz="2100" spc="-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за</a:t>
            </a:r>
            <a:r>
              <a:rPr dirty="0" sz="2100" spc="-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определенное</a:t>
            </a:r>
            <a:r>
              <a:rPr dirty="0" sz="2100" spc="-2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вознаграждение</a:t>
            </a:r>
          </a:p>
          <a:p>
            <a:pPr marL="0" marR="0">
              <a:lnSpc>
                <a:spcPts val="2240"/>
              </a:lnSpc>
              <a:spcBef>
                <a:spcPts val="749"/>
              </a:spcBef>
              <a:spcAft>
                <a:spcPts val="0"/>
              </a:spcAft>
            </a:pP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предоставляет</a:t>
            </a:r>
            <a:r>
              <a:rPr dirty="0" sz="2100" spc="-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свои</a:t>
            </a:r>
            <a:r>
              <a:rPr dirty="0" sz="2100" spc="-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личные</a:t>
            </a:r>
            <a:r>
              <a:rPr dirty="0" sz="210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данные</a:t>
            </a:r>
            <a:r>
              <a:rPr dirty="0" sz="2100" b="1">
                <a:solidFill>
                  <a:srgbClr val="000000"/>
                </a:solidFill>
                <a:latin typeface="WQGUVA+PublicSans-Bold"/>
                <a:cs typeface="WQGUVA+PublicSans-Bold"/>
              </a:rPr>
              <a:t>,</a:t>
            </a:r>
            <a:r>
              <a:rPr dirty="0" sz="2100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банковские</a:t>
            </a:r>
            <a:r>
              <a:rPr dirty="0" sz="2100" spc="-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счета</a:t>
            </a:r>
            <a:r>
              <a:rPr dirty="0" sz="2100" spc="-1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или</a:t>
            </a:r>
          </a:p>
          <a:p>
            <a:pPr marL="0" marR="0">
              <a:lnSpc>
                <a:spcPts val="2240"/>
              </a:lnSpc>
              <a:spcBef>
                <a:spcPts val="699"/>
              </a:spcBef>
              <a:spcAft>
                <a:spcPts val="0"/>
              </a:spcAft>
            </a:pP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карты</a:t>
            </a:r>
            <a:r>
              <a:rPr dirty="0" sz="2100" spc="-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для</a:t>
            </a:r>
            <a:r>
              <a:rPr dirty="0" sz="2100" spc="-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осуществления</a:t>
            </a:r>
            <a:r>
              <a:rPr dirty="0" sz="2100" spc="-1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незаконных</a:t>
            </a:r>
            <a:r>
              <a:rPr dirty="0" sz="2100" spc="-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финансовых</a:t>
            </a:r>
            <a:r>
              <a:rPr dirty="0" sz="2100" spc="-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операций</a:t>
            </a:r>
            <a:r>
              <a:rPr dirty="0" sz="2100" b="1">
                <a:solidFill>
                  <a:srgbClr val="000000"/>
                </a:solidFill>
                <a:latin typeface="WQGUVA+PublicSans-Bold"/>
                <a:cs typeface="WQGUVA+PublicSans-Bold"/>
              </a:rPr>
              <a:t>.</a:t>
            </a:r>
          </a:p>
          <a:p>
            <a:pPr marL="0" marR="0">
              <a:lnSpc>
                <a:spcPts val="2240"/>
              </a:lnSpc>
              <a:spcBef>
                <a:spcPts val="749"/>
              </a:spcBef>
              <a:spcAft>
                <a:spcPts val="0"/>
              </a:spcAft>
            </a:pP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Чаще</a:t>
            </a:r>
            <a:r>
              <a:rPr dirty="0" sz="2100" spc="-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всего</a:t>
            </a:r>
            <a:r>
              <a:rPr dirty="0" sz="2100" spc="-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такие</a:t>
            </a:r>
            <a:r>
              <a:rPr dirty="0" sz="2100" spc="-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люди</a:t>
            </a:r>
            <a:r>
              <a:rPr dirty="0" sz="2100" spc="-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не</a:t>
            </a:r>
            <a:r>
              <a:rPr dirty="0" sz="210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 spc="-15">
                <a:solidFill>
                  <a:srgbClr val="000000"/>
                </a:solidFill>
                <a:latin typeface="JPUTJR+ArialMT"/>
                <a:cs typeface="JPUTJR+ArialMT"/>
              </a:rPr>
              <a:t>подозревают</a:t>
            </a:r>
            <a:r>
              <a:rPr dirty="0" sz="2100" b="1">
                <a:solidFill>
                  <a:srgbClr val="000000"/>
                </a:solidFill>
                <a:latin typeface="WQGUVA+PublicSans-Bold"/>
                <a:cs typeface="WQGUVA+PublicSans-Bold"/>
              </a:rPr>
              <a:t>,</a:t>
            </a:r>
            <a:r>
              <a:rPr dirty="0" sz="2100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что</a:t>
            </a:r>
            <a:r>
              <a:rPr dirty="0" sz="2100" spc="-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участвуют</a:t>
            </a:r>
            <a:r>
              <a:rPr dirty="0" sz="2100" spc="-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в</a:t>
            </a:r>
          </a:p>
          <a:p>
            <a:pPr marL="0" marR="0">
              <a:lnSpc>
                <a:spcPts val="2240"/>
              </a:lnSpc>
              <a:spcBef>
                <a:spcPts val="699"/>
              </a:spcBef>
              <a:spcAft>
                <a:spcPts val="0"/>
              </a:spcAft>
            </a:pP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преступной</a:t>
            </a:r>
            <a:r>
              <a:rPr dirty="0" sz="2100" spc="-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схеме</a:t>
            </a:r>
            <a:r>
              <a:rPr dirty="0" sz="2100" b="1">
                <a:solidFill>
                  <a:srgbClr val="000000"/>
                </a:solidFill>
                <a:latin typeface="WQGUVA+PublicSans-Bold"/>
                <a:cs typeface="WQGUVA+PublicSans-Bold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304209" y="6373274"/>
            <a:ext cx="7742339" cy="18047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40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Дроповод</a:t>
            </a:r>
            <a:r>
              <a:rPr dirty="0" sz="2100" spc="-1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 b="1">
                <a:solidFill>
                  <a:srgbClr val="000000"/>
                </a:solidFill>
                <a:latin typeface="WQGUVA+PublicSans-Bold"/>
                <a:cs typeface="WQGUVA+PublicSans-Bold"/>
              </a:rPr>
              <a:t>(drop</a:t>
            </a:r>
            <a:r>
              <a:rPr dirty="0" sz="2100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2100" b="1">
                <a:solidFill>
                  <a:srgbClr val="000000"/>
                </a:solidFill>
                <a:latin typeface="WQGUVA+PublicSans-Bold"/>
                <a:cs typeface="WQGUVA+PublicSans-Bold"/>
              </a:rPr>
              <a:t>handler)</a:t>
            </a:r>
            <a:r>
              <a:rPr dirty="0" sz="2100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2100" b="1">
                <a:solidFill>
                  <a:srgbClr val="000000"/>
                </a:solidFill>
                <a:latin typeface="WQGUVA+PublicSans-Bold"/>
                <a:cs typeface="WQGUVA+PublicSans-Bold"/>
              </a:rPr>
              <a:t>—</a:t>
            </a:r>
            <a:r>
              <a:rPr dirty="0" sz="2100" spc="-10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это</a:t>
            </a:r>
            <a:r>
              <a:rPr dirty="0" sz="2100" spc="-1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организатор</a:t>
            </a:r>
          </a:p>
          <a:p>
            <a:pPr marL="0" marR="0">
              <a:lnSpc>
                <a:spcPts val="2240"/>
              </a:lnSpc>
              <a:spcBef>
                <a:spcPts val="749"/>
              </a:spcBef>
              <a:spcAft>
                <a:spcPts val="0"/>
              </a:spcAft>
            </a:pP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мошеннической</a:t>
            </a:r>
            <a:r>
              <a:rPr dirty="0" sz="21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схемы</a:t>
            </a:r>
            <a:r>
              <a:rPr dirty="0" sz="2100" b="1">
                <a:solidFill>
                  <a:srgbClr val="000000"/>
                </a:solidFill>
                <a:latin typeface="WQGUVA+PublicSans-Bold"/>
                <a:cs typeface="WQGUVA+PublicSans-Bold"/>
              </a:rPr>
              <a:t>,</a:t>
            </a:r>
            <a:r>
              <a:rPr dirty="0" sz="2100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который</a:t>
            </a:r>
            <a:r>
              <a:rPr dirty="0" sz="2100" spc="-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вербует</a:t>
            </a:r>
            <a:r>
              <a:rPr dirty="0" sz="2100" b="1">
                <a:solidFill>
                  <a:srgbClr val="000000"/>
                </a:solidFill>
                <a:latin typeface="WQGUVA+PublicSans-Bold"/>
                <a:cs typeface="WQGUVA+PublicSans-Bold"/>
              </a:rPr>
              <a:t>,</a:t>
            </a:r>
          </a:p>
          <a:p>
            <a:pPr marL="0" marR="0">
              <a:lnSpc>
                <a:spcPts val="2188"/>
              </a:lnSpc>
              <a:spcBef>
                <a:spcPts val="741"/>
              </a:spcBef>
              <a:spcAft>
                <a:spcPts val="0"/>
              </a:spcAft>
            </a:pP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контролирует</a:t>
            </a:r>
            <a:r>
              <a:rPr dirty="0" sz="2100" spc="-2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и</a:t>
            </a:r>
            <a:r>
              <a:rPr dirty="0" sz="2100" spc="-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использует</a:t>
            </a:r>
            <a:r>
              <a:rPr dirty="0" sz="2100" spc="-2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дропперов</a:t>
            </a:r>
            <a:r>
              <a:rPr dirty="0" sz="2100" spc="-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для</a:t>
            </a:r>
            <a:r>
              <a:rPr dirty="0" sz="2100" spc="-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проведения</a:t>
            </a:r>
          </a:p>
          <a:p>
            <a:pPr marL="0" marR="0">
              <a:lnSpc>
                <a:spcPts val="2240"/>
              </a:lnSpc>
              <a:spcBef>
                <a:spcPts val="759"/>
              </a:spcBef>
              <a:spcAft>
                <a:spcPts val="0"/>
              </a:spcAft>
            </a:pP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незаконных</a:t>
            </a:r>
            <a:r>
              <a:rPr dirty="0" sz="2100" spc="-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финансовых</a:t>
            </a:r>
            <a:r>
              <a:rPr dirty="0" sz="2100" spc="-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операций</a:t>
            </a:r>
            <a:r>
              <a:rPr dirty="0" sz="2100" b="1">
                <a:solidFill>
                  <a:srgbClr val="000000"/>
                </a:solidFill>
                <a:latin typeface="WQGUVA+PublicSans-Bold"/>
                <a:cs typeface="WQGUVA+PublicSans-Bold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0" y="601643"/>
            <a:ext cx="14558679" cy="28407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168"/>
              </a:lnSpc>
              <a:spcBef>
                <a:spcPts val="0"/>
              </a:spcBef>
              <a:spcAft>
                <a:spcPts val="0"/>
              </a:spcAft>
            </a:pPr>
            <a:r>
              <a:rPr dirty="0" sz="8800">
                <a:solidFill>
                  <a:srgbClr val="000000"/>
                </a:solidFill>
                <a:latin typeface="FCIMTD+OpenSans-ExtraBold"/>
                <a:cs typeface="FCIMTD+OpenSans-ExtraBold"/>
              </a:rPr>
              <a:t>КАК</a:t>
            </a:r>
            <a:r>
              <a:rPr dirty="0" sz="8800" spc="75">
                <a:solidFill>
                  <a:srgbClr val="000000"/>
                </a:solidFill>
                <a:latin typeface="FCIMTD+OpenSans-ExtraBold"/>
                <a:cs typeface="FCIMTD+OpenSans-ExtraBold"/>
              </a:rPr>
              <a:t> </a:t>
            </a:r>
            <a:r>
              <a:rPr dirty="0" sz="8800">
                <a:solidFill>
                  <a:srgbClr val="000000"/>
                </a:solidFill>
                <a:latin typeface="FCIMTD+OpenSans-ExtraBold"/>
                <a:cs typeface="FCIMTD+OpenSans-ExtraBold"/>
              </a:rPr>
              <a:t>ОНИ</a:t>
            </a:r>
            <a:r>
              <a:rPr dirty="0" sz="8800" spc="80">
                <a:solidFill>
                  <a:srgbClr val="000000"/>
                </a:solidFill>
                <a:latin typeface="FCIMTD+OpenSans-ExtraBold"/>
                <a:cs typeface="FCIMTD+OpenSans-ExtraBold"/>
              </a:rPr>
              <a:t> </a:t>
            </a:r>
            <a:r>
              <a:rPr dirty="0" sz="8800">
                <a:solidFill>
                  <a:srgbClr val="000000"/>
                </a:solidFill>
                <a:latin typeface="FCIMTD+OpenSans-ExtraBold"/>
                <a:cs typeface="FCIMTD+OpenSans-ExtraBold"/>
              </a:rPr>
              <a:t>РАБОТАЮТ?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26269" y="2070864"/>
            <a:ext cx="2520551" cy="10329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JPUTJR+ArialMT"/>
                <a:cs typeface="JPUTJR+ArialMT"/>
              </a:rPr>
              <a:t>Дропперы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93290" y="2888022"/>
            <a:ext cx="12668314" cy="6847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40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>
                <a:solidFill>
                  <a:srgbClr val="000000"/>
                </a:solidFill>
                <a:latin typeface="JPUTJR+ArialMT"/>
                <a:cs typeface="JPUTJR+ArialMT"/>
              </a:rPr>
              <a:t>•</a:t>
            </a:r>
            <a:r>
              <a:rPr dirty="0" sz="2150" spc="4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Регистрация</a:t>
            </a:r>
            <a:r>
              <a:rPr dirty="0" sz="2100" spc="-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на</a:t>
            </a:r>
            <a:r>
              <a:rPr dirty="0" sz="2100" spc="-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подставные</a:t>
            </a:r>
            <a:r>
              <a:rPr dirty="0" sz="2100" spc="-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лица</a:t>
            </a:r>
            <a:r>
              <a:rPr dirty="0" sz="2100">
                <a:solidFill>
                  <a:srgbClr val="000000"/>
                </a:solidFill>
                <a:latin typeface="JBDATK+PublicSans-Regular"/>
                <a:cs typeface="JBDATK+PublicSans-Regular"/>
              </a:rPr>
              <a:t>:</a:t>
            </a:r>
            <a:r>
              <a:rPr dirty="0" sz="2100">
                <a:solidFill>
                  <a:srgbClr val="000000"/>
                </a:solidFill>
                <a:latin typeface="JBDATK+PublicSans-Regular"/>
                <a:cs typeface="JBDATK+PublicSans-Regular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Дропперы</a:t>
            </a:r>
            <a:r>
              <a:rPr dirty="0" sz="2100" spc="-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регистрируют</a:t>
            </a:r>
            <a:r>
              <a:rPr dirty="0" sz="2100" spc="-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банковские</a:t>
            </a:r>
            <a:r>
              <a:rPr dirty="0" sz="2100" spc="-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карты</a:t>
            </a:r>
            <a:r>
              <a:rPr dirty="0" sz="2100" spc="-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и</a:t>
            </a:r>
            <a:r>
              <a:rPr dirty="0" sz="2100" spc="-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счета</a:t>
            </a:r>
            <a:r>
              <a:rPr dirty="0" sz="2100" spc="-1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на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919985" y="3261401"/>
            <a:ext cx="1866895" cy="6846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40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свои</a:t>
            </a:r>
            <a:r>
              <a:rPr dirty="0" sz="21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имена</a:t>
            </a:r>
            <a:r>
              <a:rPr dirty="0" sz="2100">
                <a:solidFill>
                  <a:srgbClr val="000000"/>
                </a:solidFill>
                <a:latin typeface="JBDATK+PublicSans-Regular"/>
                <a:cs typeface="JBDATK+PublicSans-Regular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93290" y="3634782"/>
            <a:ext cx="12600953" cy="18048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40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>
                <a:solidFill>
                  <a:srgbClr val="000000"/>
                </a:solidFill>
                <a:latin typeface="JPUTJR+ArialMT"/>
                <a:cs typeface="JPUTJR+ArialMT"/>
              </a:rPr>
              <a:t>•</a:t>
            </a:r>
            <a:r>
              <a:rPr dirty="0" sz="2150" spc="4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Передача</a:t>
            </a:r>
            <a:r>
              <a:rPr dirty="0" sz="2100" spc="-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данных</a:t>
            </a:r>
            <a:r>
              <a:rPr dirty="0" sz="2100">
                <a:solidFill>
                  <a:srgbClr val="000000"/>
                </a:solidFill>
                <a:latin typeface="JBDATK+PublicSans-Regular"/>
                <a:cs typeface="JBDATK+PublicSans-Regular"/>
              </a:rPr>
              <a:t>:</a:t>
            </a:r>
            <a:r>
              <a:rPr dirty="0" sz="2100">
                <a:solidFill>
                  <a:srgbClr val="000000"/>
                </a:solidFill>
                <a:latin typeface="JBDATK+PublicSans-Regular"/>
                <a:cs typeface="JBDATK+PublicSans-Regular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Затем</a:t>
            </a:r>
            <a:r>
              <a:rPr dirty="0" sz="2100" spc="-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они</a:t>
            </a:r>
            <a:r>
              <a:rPr dirty="0" sz="21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передают</a:t>
            </a:r>
            <a:r>
              <a:rPr dirty="0" sz="2100" spc="-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данные</a:t>
            </a:r>
            <a:r>
              <a:rPr dirty="0" sz="2100" spc="-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мошенникам</a:t>
            </a:r>
            <a:r>
              <a:rPr dirty="0" sz="21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или</a:t>
            </a:r>
            <a:r>
              <a:rPr dirty="0" sz="2100" spc="-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BDATK+PublicSans-Regular"/>
                <a:cs typeface="JBDATK+PublicSans-Regular"/>
              </a:rPr>
              <a:t>"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кураторам</a:t>
            </a:r>
            <a:r>
              <a:rPr dirty="0" sz="2100">
                <a:solidFill>
                  <a:srgbClr val="000000"/>
                </a:solidFill>
                <a:latin typeface="JBDATK+PublicSans-Regular"/>
                <a:cs typeface="JBDATK+PublicSans-Regular"/>
              </a:rPr>
              <a:t>",</a:t>
            </a:r>
            <a:r>
              <a:rPr dirty="0" sz="2100" spc="-10">
                <a:solidFill>
                  <a:srgbClr val="000000"/>
                </a:solidFill>
                <a:latin typeface="JBDATK+PublicSans-Regular"/>
                <a:cs typeface="JBDATK+PublicSans-Regular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которые</a:t>
            </a:r>
          </a:p>
          <a:p>
            <a:pPr marL="226695" marR="0">
              <a:lnSpc>
                <a:spcPts val="2240"/>
              </a:lnSpc>
              <a:spcBef>
                <a:spcPts val="749"/>
              </a:spcBef>
              <a:spcAft>
                <a:spcPts val="0"/>
              </a:spcAft>
            </a:pP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используют</a:t>
            </a:r>
            <a:r>
              <a:rPr dirty="0" sz="2100" spc="-1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их</a:t>
            </a:r>
            <a:r>
              <a:rPr dirty="0" sz="21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для</a:t>
            </a:r>
            <a:r>
              <a:rPr dirty="0" sz="2100" spc="-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обналичивания</a:t>
            </a:r>
            <a:r>
              <a:rPr dirty="0" sz="2100" spc="-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украденных</a:t>
            </a:r>
            <a:r>
              <a:rPr dirty="0" sz="21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средств</a:t>
            </a:r>
            <a:r>
              <a:rPr dirty="0" sz="2100">
                <a:solidFill>
                  <a:srgbClr val="000000"/>
                </a:solidFill>
                <a:latin typeface="JBDATK+PublicSans-Regular"/>
                <a:cs typeface="JBDATK+PublicSans-Regular"/>
              </a:rPr>
              <a:t>.</a:t>
            </a:r>
          </a:p>
          <a:p>
            <a:pPr marL="0" marR="0">
              <a:lnSpc>
                <a:spcPts val="2240"/>
              </a:lnSpc>
              <a:spcBef>
                <a:spcPts val="699"/>
              </a:spcBef>
              <a:spcAft>
                <a:spcPts val="0"/>
              </a:spcAft>
            </a:pPr>
            <a:r>
              <a:rPr dirty="0" sz="2150">
                <a:solidFill>
                  <a:srgbClr val="000000"/>
                </a:solidFill>
                <a:latin typeface="JPUTJR+ArialMT"/>
                <a:cs typeface="JPUTJR+ArialMT"/>
              </a:rPr>
              <a:t>•</a:t>
            </a:r>
            <a:r>
              <a:rPr dirty="0" sz="2150" spc="4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Риск</a:t>
            </a:r>
            <a:r>
              <a:rPr dirty="0" sz="2100" spc="-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и</a:t>
            </a:r>
            <a:r>
              <a:rPr dirty="0" sz="2100" spc="-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 spc="-13">
                <a:solidFill>
                  <a:srgbClr val="000000"/>
                </a:solidFill>
                <a:latin typeface="JPUTJR+ArialMT"/>
                <a:cs typeface="JPUTJR+ArialMT"/>
              </a:rPr>
              <a:t>ответственность</a:t>
            </a:r>
            <a:r>
              <a:rPr dirty="0" sz="2100">
                <a:solidFill>
                  <a:srgbClr val="000000"/>
                </a:solidFill>
                <a:latin typeface="JBDATK+PublicSans-Regular"/>
                <a:cs typeface="JBDATK+PublicSans-Regular"/>
              </a:rPr>
              <a:t>:</a:t>
            </a:r>
            <a:r>
              <a:rPr dirty="0" sz="2100">
                <a:solidFill>
                  <a:srgbClr val="000000"/>
                </a:solidFill>
                <a:latin typeface="JBDATK+PublicSans-Regular"/>
                <a:cs typeface="JBDATK+PublicSans-Regular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Хотя</a:t>
            </a:r>
            <a:r>
              <a:rPr dirty="0" sz="2100" spc="-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дроппер</a:t>
            </a:r>
            <a:r>
              <a:rPr dirty="0" sz="2100" spc="-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получает</a:t>
            </a:r>
            <a:r>
              <a:rPr dirty="0" sz="2100" spc="-1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небольшую</a:t>
            </a:r>
            <a:r>
              <a:rPr dirty="0" sz="2100" spc="-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компенсацию</a:t>
            </a:r>
            <a:r>
              <a:rPr dirty="0" sz="2100">
                <a:solidFill>
                  <a:srgbClr val="000000"/>
                </a:solidFill>
                <a:latin typeface="JBDATK+PublicSans-Regular"/>
                <a:cs typeface="JBDATK+PublicSans-Regular"/>
              </a:rPr>
              <a:t>,</a:t>
            </a:r>
            <a:r>
              <a:rPr dirty="0" sz="2100">
                <a:solidFill>
                  <a:srgbClr val="000000"/>
                </a:solidFill>
                <a:latin typeface="JBDATK+PublicSans-Regular"/>
                <a:cs typeface="JBDATK+PublicSans-Regular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он</a:t>
            </a:r>
            <a:r>
              <a:rPr dirty="0" sz="21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несет</a:t>
            </a:r>
          </a:p>
          <a:p>
            <a:pPr marL="226695" marR="0">
              <a:lnSpc>
                <a:spcPts val="2240"/>
              </a:lnSpc>
              <a:spcBef>
                <a:spcPts val="749"/>
              </a:spcBef>
              <a:spcAft>
                <a:spcPts val="0"/>
              </a:spcAft>
            </a:pP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наибольший</a:t>
            </a:r>
            <a:r>
              <a:rPr dirty="0" sz="2100" spc="-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риск</a:t>
            </a:r>
            <a:r>
              <a:rPr dirty="0" sz="2100">
                <a:solidFill>
                  <a:srgbClr val="000000"/>
                </a:solidFill>
                <a:latin typeface="JBDATK+PublicSans-Regular"/>
                <a:cs typeface="JBDATK+PublicSans-Regular"/>
              </a:rPr>
              <a:t>,</a:t>
            </a:r>
            <a:r>
              <a:rPr dirty="0" sz="2100">
                <a:solidFill>
                  <a:srgbClr val="000000"/>
                </a:solidFill>
                <a:latin typeface="JBDATK+PublicSans-Regular"/>
                <a:cs typeface="JBDATK+PublicSans-Regular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так</a:t>
            </a:r>
            <a:r>
              <a:rPr dirty="0" sz="210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как</a:t>
            </a:r>
            <a:r>
              <a:rPr dirty="0" sz="21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закон</a:t>
            </a:r>
            <a:r>
              <a:rPr dirty="0" sz="2100" spc="-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считает</a:t>
            </a:r>
            <a:r>
              <a:rPr dirty="0" sz="2100" spc="-1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его</a:t>
            </a:r>
            <a:r>
              <a:rPr dirty="0" sz="2100" spc="-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владельцем</a:t>
            </a:r>
            <a:r>
              <a:rPr dirty="0" sz="2100" spc="-1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 spc="-24">
                <a:solidFill>
                  <a:srgbClr val="000000"/>
                </a:solidFill>
                <a:latin typeface="JPUTJR+ArialMT"/>
                <a:cs typeface="JPUTJR+ArialMT"/>
              </a:rPr>
              <a:t>счета</a:t>
            </a:r>
            <a:r>
              <a:rPr dirty="0" sz="2100">
                <a:solidFill>
                  <a:srgbClr val="000000"/>
                </a:solidFill>
                <a:latin typeface="JBDATK+PublicSans-Regular"/>
                <a:cs typeface="JBDATK+PublicSans-Regular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872378" y="5368570"/>
            <a:ext cx="2973442" cy="10329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JPUTJR+ArialMT"/>
                <a:cs typeface="JPUTJR+ArialMT"/>
              </a:rPr>
              <a:t>Дропповоды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693290" y="6185729"/>
            <a:ext cx="12998292" cy="10580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40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>
                <a:solidFill>
                  <a:srgbClr val="000000"/>
                </a:solidFill>
                <a:latin typeface="JPUTJR+ArialMT"/>
                <a:cs typeface="JPUTJR+ArialMT"/>
              </a:rPr>
              <a:t>•</a:t>
            </a:r>
            <a:r>
              <a:rPr dirty="0" sz="2150" spc="4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Вербовка</a:t>
            </a:r>
            <a:r>
              <a:rPr dirty="0" sz="2100">
                <a:solidFill>
                  <a:srgbClr val="000000"/>
                </a:solidFill>
                <a:latin typeface="JBDATK+PublicSans-Regular"/>
                <a:cs typeface="JBDATK+PublicSans-Regular"/>
              </a:rPr>
              <a:t>:</a:t>
            </a:r>
            <a:r>
              <a:rPr dirty="0" sz="2100">
                <a:solidFill>
                  <a:srgbClr val="000000"/>
                </a:solidFill>
                <a:latin typeface="JBDATK+PublicSans-Regular"/>
                <a:cs typeface="JBDATK+PublicSans-Regular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Дроповоды</a:t>
            </a:r>
            <a:r>
              <a:rPr dirty="0" sz="2100" spc="-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находят</a:t>
            </a:r>
            <a:r>
              <a:rPr dirty="0" sz="2100" spc="-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людей</a:t>
            </a:r>
            <a:r>
              <a:rPr dirty="0" sz="2100" spc="-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BDATK+PublicSans-Regular"/>
                <a:cs typeface="JBDATK+PublicSans-Regular"/>
              </a:rPr>
              <a:t>(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дропперов</a:t>
            </a:r>
            <a:r>
              <a:rPr dirty="0" sz="2100">
                <a:solidFill>
                  <a:srgbClr val="000000"/>
                </a:solidFill>
                <a:latin typeface="JBDATK+PublicSans-Regular"/>
                <a:cs typeface="JBDATK+PublicSans-Regular"/>
              </a:rPr>
              <a:t>)</a:t>
            </a:r>
            <a:r>
              <a:rPr dirty="0" sz="2100">
                <a:solidFill>
                  <a:srgbClr val="000000"/>
                </a:solidFill>
                <a:latin typeface="JBDATK+PublicSans-Regular"/>
                <a:cs typeface="JBDATK+PublicSans-Regular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через</a:t>
            </a:r>
            <a:r>
              <a:rPr dirty="0" sz="2100" spc="-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 spc="-12">
                <a:solidFill>
                  <a:srgbClr val="000000"/>
                </a:solidFill>
                <a:latin typeface="JPUTJR+ArialMT"/>
                <a:cs typeface="JPUTJR+ArialMT"/>
              </a:rPr>
              <a:t>соцсети</a:t>
            </a:r>
            <a:r>
              <a:rPr dirty="0" sz="2100">
                <a:solidFill>
                  <a:srgbClr val="000000"/>
                </a:solidFill>
                <a:latin typeface="JBDATK+PublicSans-Regular"/>
                <a:cs typeface="JBDATK+PublicSans-Regular"/>
              </a:rPr>
              <a:t>,</a:t>
            </a:r>
            <a:r>
              <a:rPr dirty="0" sz="2100">
                <a:solidFill>
                  <a:srgbClr val="000000"/>
                </a:solidFill>
                <a:latin typeface="JBDATK+PublicSans-Regular"/>
                <a:cs typeface="JBDATK+PublicSans-Regular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объявления</a:t>
            </a:r>
            <a:r>
              <a:rPr dirty="0" sz="2100" spc="-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или</a:t>
            </a:r>
            <a:r>
              <a:rPr dirty="0" sz="21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личные</a:t>
            </a:r>
          </a:p>
          <a:p>
            <a:pPr marL="226695" marR="0">
              <a:lnSpc>
                <a:spcPts val="2240"/>
              </a:lnSpc>
              <a:spcBef>
                <a:spcPts val="749"/>
              </a:spcBef>
              <a:spcAft>
                <a:spcPts val="0"/>
              </a:spcAft>
            </a:pP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контакты</a:t>
            </a:r>
            <a:r>
              <a:rPr dirty="0" sz="2100">
                <a:solidFill>
                  <a:srgbClr val="000000"/>
                </a:solidFill>
                <a:latin typeface="JBDATK+PublicSans-Regular"/>
                <a:cs typeface="JBDATK+PublicSans-Regular"/>
              </a:rPr>
              <a:t>,</a:t>
            </a:r>
            <a:r>
              <a:rPr dirty="0" sz="2100">
                <a:solidFill>
                  <a:srgbClr val="000000"/>
                </a:solidFill>
                <a:latin typeface="JBDATK+PublicSans-Regular"/>
                <a:cs typeface="JBDATK+PublicSans-Regular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обещая</a:t>
            </a:r>
            <a:r>
              <a:rPr dirty="0" sz="2100" spc="-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легкие</a:t>
            </a:r>
            <a:r>
              <a:rPr dirty="0" sz="21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деньги</a:t>
            </a:r>
            <a:r>
              <a:rPr dirty="0" sz="2100" spc="-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за</a:t>
            </a:r>
            <a:r>
              <a:rPr dirty="0" sz="210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BDATK+PublicSans-Regular"/>
                <a:cs typeface="JBDATK+PublicSans-Regular"/>
              </a:rPr>
              <a:t>"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простую</a:t>
            </a:r>
            <a:r>
              <a:rPr dirty="0" sz="2100">
                <a:solidFill>
                  <a:srgbClr val="000000"/>
                </a:solidFill>
                <a:latin typeface="JBDATK+PublicSans-Regular"/>
                <a:cs typeface="JBDATK+PublicSans-Regular"/>
              </a:rPr>
              <a:t>"</a:t>
            </a:r>
            <a:r>
              <a:rPr dirty="0" sz="2100">
                <a:solidFill>
                  <a:srgbClr val="000000"/>
                </a:solidFill>
                <a:latin typeface="JBDATK+PublicSans-Regular"/>
                <a:cs typeface="JBDATK+PublicSans-Regular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работу</a:t>
            </a:r>
            <a:r>
              <a:rPr dirty="0" sz="2100">
                <a:solidFill>
                  <a:srgbClr val="000000"/>
                </a:solidFill>
                <a:latin typeface="JBDATK+PublicSans-Regular"/>
                <a:cs typeface="JBDATK+PublicSans-Regular"/>
              </a:rPr>
              <a:t>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693290" y="6932489"/>
            <a:ext cx="12163145" cy="10580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40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>
                <a:solidFill>
                  <a:srgbClr val="000000"/>
                </a:solidFill>
                <a:latin typeface="JPUTJR+ArialMT"/>
                <a:cs typeface="JPUTJR+ArialMT"/>
              </a:rPr>
              <a:t>•</a:t>
            </a:r>
            <a:r>
              <a:rPr dirty="0" sz="2150" spc="4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Инструктаж</a:t>
            </a:r>
            <a:r>
              <a:rPr dirty="0" sz="2100">
                <a:solidFill>
                  <a:srgbClr val="000000"/>
                </a:solidFill>
                <a:latin typeface="JBDATK+PublicSans-Regular"/>
                <a:cs typeface="JBDATK+PublicSans-Regular"/>
              </a:rPr>
              <a:t>:</a:t>
            </a:r>
            <a:r>
              <a:rPr dirty="0" sz="2100">
                <a:solidFill>
                  <a:srgbClr val="000000"/>
                </a:solidFill>
                <a:latin typeface="JBDATK+PublicSans-Regular"/>
                <a:cs typeface="JBDATK+PublicSans-Regular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Они</a:t>
            </a:r>
            <a:r>
              <a:rPr dirty="0" sz="21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обучают</a:t>
            </a:r>
            <a:r>
              <a:rPr dirty="0" sz="2100" spc="-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дропперов</a:t>
            </a:r>
            <a:r>
              <a:rPr dirty="0" sz="2100">
                <a:solidFill>
                  <a:srgbClr val="000000"/>
                </a:solidFill>
                <a:latin typeface="JBDATK+PublicSans-Regular"/>
                <a:cs typeface="JBDATK+PublicSans-Regular"/>
              </a:rPr>
              <a:t>,</a:t>
            </a:r>
            <a:r>
              <a:rPr dirty="0" sz="2100">
                <a:solidFill>
                  <a:srgbClr val="000000"/>
                </a:solidFill>
                <a:latin typeface="JBDATK+PublicSans-Regular"/>
                <a:cs typeface="JBDATK+PublicSans-Regular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как</a:t>
            </a:r>
            <a:r>
              <a:rPr dirty="0" sz="21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правильно</a:t>
            </a:r>
            <a:r>
              <a:rPr dirty="0" sz="21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открывать</a:t>
            </a:r>
            <a:r>
              <a:rPr dirty="0" sz="2100" spc="-1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 spc="-24">
                <a:solidFill>
                  <a:srgbClr val="000000"/>
                </a:solidFill>
                <a:latin typeface="JPUTJR+ArialMT"/>
                <a:cs typeface="JPUTJR+ArialMT"/>
              </a:rPr>
              <a:t>счета</a:t>
            </a:r>
            <a:r>
              <a:rPr dirty="0" sz="2100">
                <a:solidFill>
                  <a:srgbClr val="000000"/>
                </a:solidFill>
                <a:latin typeface="JBDATK+PublicSans-Regular"/>
                <a:cs typeface="JBDATK+PublicSans-Regular"/>
              </a:rPr>
              <a:t>,</a:t>
            </a:r>
            <a:r>
              <a:rPr dirty="0" sz="2100">
                <a:solidFill>
                  <a:srgbClr val="000000"/>
                </a:solidFill>
                <a:latin typeface="JBDATK+PublicSans-Regular"/>
                <a:cs typeface="JBDATK+PublicSans-Regular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и</a:t>
            </a:r>
            <a:r>
              <a:rPr dirty="0" sz="2100" spc="-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что</a:t>
            </a:r>
            <a:r>
              <a:rPr dirty="0" sz="21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делать</a:t>
            </a:r>
            <a:r>
              <a:rPr dirty="0" sz="2100" spc="-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с</a:t>
            </a:r>
          </a:p>
          <a:p>
            <a:pPr marL="226695" marR="0">
              <a:lnSpc>
                <a:spcPts val="2240"/>
              </a:lnSpc>
              <a:spcBef>
                <a:spcPts val="749"/>
              </a:spcBef>
              <a:spcAft>
                <a:spcPts val="0"/>
              </a:spcAft>
            </a:pP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полученными</a:t>
            </a:r>
            <a:r>
              <a:rPr dirty="0" sz="21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деньгами</a:t>
            </a:r>
            <a:r>
              <a:rPr dirty="0" sz="2100">
                <a:solidFill>
                  <a:srgbClr val="000000"/>
                </a:solidFill>
                <a:latin typeface="JBDATK+PublicSans-Regular"/>
                <a:cs typeface="JBDATK+PublicSans-Regular"/>
              </a:rPr>
              <a:t>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693290" y="7679250"/>
            <a:ext cx="12091581" cy="10580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40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>
                <a:solidFill>
                  <a:srgbClr val="000000"/>
                </a:solidFill>
                <a:latin typeface="JPUTJR+ArialMT"/>
                <a:cs typeface="JPUTJR+ArialMT"/>
              </a:rPr>
              <a:t>•</a:t>
            </a:r>
            <a:r>
              <a:rPr dirty="0" sz="2150" spc="4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Координация</a:t>
            </a:r>
            <a:r>
              <a:rPr dirty="0" sz="2100" spc="-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и</a:t>
            </a:r>
            <a:r>
              <a:rPr dirty="0" sz="2100" spc="-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контроль</a:t>
            </a:r>
            <a:r>
              <a:rPr dirty="0" sz="2100">
                <a:solidFill>
                  <a:srgbClr val="000000"/>
                </a:solidFill>
                <a:latin typeface="JBDATK+PublicSans-Regular"/>
                <a:cs typeface="JBDATK+PublicSans-Regular"/>
              </a:rPr>
              <a:t>:</a:t>
            </a:r>
            <a:r>
              <a:rPr dirty="0" sz="2100">
                <a:solidFill>
                  <a:srgbClr val="000000"/>
                </a:solidFill>
                <a:latin typeface="JBDATK+PublicSans-Regular"/>
                <a:cs typeface="JBDATK+PublicSans-Regular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Дроповоды</a:t>
            </a:r>
            <a:r>
              <a:rPr dirty="0" sz="2100" spc="-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управляют</a:t>
            </a:r>
            <a:r>
              <a:rPr dirty="0" sz="2100" spc="-1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всей</a:t>
            </a:r>
            <a:r>
              <a:rPr dirty="0" sz="21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схемой</a:t>
            </a:r>
            <a:r>
              <a:rPr dirty="0" sz="2100">
                <a:solidFill>
                  <a:srgbClr val="000000"/>
                </a:solidFill>
                <a:latin typeface="JBDATK+PublicSans-Regular"/>
                <a:cs typeface="JBDATK+PublicSans-Regular"/>
              </a:rPr>
              <a:t>,</a:t>
            </a:r>
            <a:r>
              <a:rPr dirty="0" sz="2100">
                <a:solidFill>
                  <a:srgbClr val="000000"/>
                </a:solidFill>
                <a:latin typeface="JBDATK+PublicSans-Regular"/>
                <a:cs typeface="JBDATK+PublicSans-Regular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распределяют</a:t>
            </a:r>
            <a:r>
              <a:rPr dirty="0" sz="2100" spc="-2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роли</a:t>
            </a:r>
            <a:r>
              <a:rPr dirty="0" sz="2100" spc="-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и</a:t>
            </a:r>
          </a:p>
          <a:p>
            <a:pPr marL="226695" marR="0">
              <a:lnSpc>
                <a:spcPts val="2240"/>
              </a:lnSpc>
              <a:spcBef>
                <a:spcPts val="749"/>
              </a:spcBef>
              <a:spcAft>
                <a:spcPts val="0"/>
              </a:spcAft>
            </a:pP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следят</a:t>
            </a:r>
            <a:r>
              <a:rPr dirty="0" sz="21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за</a:t>
            </a:r>
            <a:r>
              <a:rPr dirty="0" sz="21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соблюдением</a:t>
            </a:r>
            <a:r>
              <a:rPr dirty="0" sz="2100" spc="-1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инструкций</a:t>
            </a:r>
            <a:r>
              <a:rPr dirty="0" sz="2100">
                <a:solidFill>
                  <a:srgbClr val="000000"/>
                </a:solidFill>
                <a:latin typeface="JBDATK+PublicSans-Regular"/>
                <a:cs typeface="JBDATK+PublicSans-Regular"/>
              </a:rPr>
              <a:t>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693290" y="8426010"/>
            <a:ext cx="11998431" cy="10580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40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>
                <a:solidFill>
                  <a:srgbClr val="000000"/>
                </a:solidFill>
                <a:latin typeface="JPUTJR+ArialMT"/>
                <a:cs typeface="JPUTJR+ArialMT"/>
              </a:rPr>
              <a:t>•</a:t>
            </a:r>
            <a:r>
              <a:rPr dirty="0" sz="2150" spc="4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Избежание</a:t>
            </a:r>
            <a:r>
              <a:rPr dirty="0" sz="2100" spc="-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ответственности</a:t>
            </a:r>
            <a:r>
              <a:rPr dirty="0" sz="2100">
                <a:solidFill>
                  <a:srgbClr val="000000"/>
                </a:solidFill>
                <a:latin typeface="JBDATK+PublicSans-Regular"/>
                <a:cs typeface="JBDATK+PublicSans-Regular"/>
              </a:rPr>
              <a:t>:</a:t>
            </a:r>
            <a:r>
              <a:rPr dirty="0" sz="2100">
                <a:solidFill>
                  <a:srgbClr val="000000"/>
                </a:solidFill>
                <a:latin typeface="JBDATK+PublicSans-Regular"/>
                <a:cs typeface="JBDATK+PublicSans-Regular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Обычно</a:t>
            </a:r>
            <a:r>
              <a:rPr dirty="0" sz="210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дроповоды</a:t>
            </a:r>
            <a:r>
              <a:rPr dirty="0" sz="2100" spc="-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остаются</a:t>
            </a:r>
            <a:r>
              <a:rPr dirty="0" sz="2100" spc="-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в</a:t>
            </a:r>
            <a:r>
              <a:rPr dirty="0" sz="21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тени</a:t>
            </a:r>
            <a:r>
              <a:rPr dirty="0" sz="2100">
                <a:solidFill>
                  <a:srgbClr val="000000"/>
                </a:solidFill>
                <a:latin typeface="JBDATK+PublicSans-Regular"/>
                <a:cs typeface="JBDATK+PublicSans-Regular"/>
              </a:rPr>
              <a:t>,</a:t>
            </a:r>
            <a:r>
              <a:rPr dirty="0" sz="2100">
                <a:solidFill>
                  <a:srgbClr val="000000"/>
                </a:solidFill>
                <a:latin typeface="JBDATK+PublicSans-Regular"/>
                <a:cs typeface="JBDATK+PublicSans-Regular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избегая</a:t>
            </a:r>
            <a:r>
              <a:rPr dirty="0" sz="2100" spc="-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прямого</a:t>
            </a:r>
          </a:p>
          <a:p>
            <a:pPr marL="226695" marR="0">
              <a:lnSpc>
                <a:spcPts val="2240"/>
              </a:lnSpc>
              <a:spcBef>
                <a:spcPts val="749"/>
              </a:spcBef>
              <a:spcAft>
                <a:spcPts val="0"/>
              </a:spcAft>
            </a:pP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участия</a:t>
            </a:r>
            <a:r>
              <a:rPr dirty="0" sz="210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в</a:t>
            </a:r>
            <a:r>
              <a:rPr dirty="0" sz="21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финансовых</a:t>
            </a:r>
            <a:r>
              <a:rPr dirty="0" sz="2100" spc="-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операциях</a:t>
            </a:r>
            <a:r>
              <a:rPr dirty="0" sz="2100">
                <a:solidFill>
                  <a:srgbClr val="000000"/>
                </a:solidFill>
                <a:latin typeface="JBDATK+PublicSans-Regular"/>
                <a:cs typeface="JBDATK+PublicSans-Regular"/>
              </a:rPr>
              <a:t>,</a:t>
            </a:r>
            <a:r>
              <a:rPr dirty="0" sz="2100">
                <a:solidFill>
                  <a:srgbClr val="000000"/>
                </a:solidFill>
                <a:latin typeface="JBDATK+PublicSans-Regular"/>
                <a:cs typeface="JBDATK+PublicSans-Regular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что</a:t>
            </a:r>
            <a:r>
              <a:rPr dirty="0" sz="21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затрудняет</a:t>
            </a:r>
            <a:r>
              <a:rPr dirty="0" sz="2100" spc="-2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их</a:t>
            </a:r>
            <a:r>
              <a:rPr dirty="0" sz="21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JPUTJR+ArialMT"/>
                <a:cs typeface="JPUTJR+ArialMT"/>
              </a:rPr>
              <a:t>поимку</a:t>
            </a:r>
            <a:r>
              <a:rPr dirty="0" sz="2100">
                <a:solidFill>
                  <a:srgbClr val="000000"/>
                </a:solidFill>
                <a:latin typeface="JBDATK+PublicSans-Regular"/>
                <a:cs typeface="JBDATK+PublicSans-Regular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38185" y="271429"/>
            <a:ext cx="16218309" cy="12533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94"/>
              </a:lnSpc>
              <a:spcBef>
                <a:spcPts val="0"/>
              </a:spcBef>
              <a:spcAft>
                <a:spcPts val="0"/>
              </a:spcAft>
            </a:pPr>
            <a:r>
              <a:rPr dirty="0" sz="3850">
                <a:solidFill>
                  <a:srgbClr val="ffffff"/>
                </a:solidFill>
                <a:latin typeface="JPUTJR+ArialMT"/>
                <a:cs typeface="JPUTJR+ArialMT"/>
              </a:rPr>
              <a:t>Будьте</a:t>
            </a:r>
            <a:r>
              <a:rPr dirty="0" sz="3850" spc="-70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850">
                <a:solidFill>
                  <a:srgbClr val="ffffff"/>
                </a:solidFill>
                <a:latin typeface="JPUTJR+ArialMT"/>
                <a:cs typeface="JPUTJR+ArialMT"/>
              </a:rPr>
              <a:t>на</a:t>
            </a:r>
            <a:r>
              <a:rPr dirty="0" sz="3850" spc="-1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850" spc="-10">
                <a:solidFill>
                  <a:srgbClr val="ffffff"/>
                </a:solidFill>
                <a:latin typeface="JPUTJR+ArialMT"/>
                <a:cs typeface="JPUTJR+ArialMT"/>
              </a:rPr>
              <a:t>шаг</a:t>
            </a:r>
            <a:r>
              <a:rPr dirty="0" sz="3850" spc="-1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850">
                <a:solidFill>
                  <a:srgbClr val="ffffff"/>
                </a:solidFill>
                <a:latin typeface="JPUTJR+ArialMT"/>
                <a:cs typeface="JPUTJR+ArialMT"/>
              </a:rPr>
              <a:t>впереди</a:t>
            </a:r>
            <a:r>
              <a:rPr dirty="0" sz="3850" spc="-22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850">
                <a:solidFill>
                  <a:srgbClr val="ffffff"/>
                </a:solidFill>
                <a:latin typeface="JPUTJR+ArialMT"/>
                <a:cs typeface="JPUTJR+ArialMT"/>
              </a:rPr>
              <a:t>мошенников</a:t>
            </a:r>
            <a:r>
              <a:rPr dirty="0" sz="3850" b="1">
                <a:solidFill>
                  <a:srgbClr val="ffffff"/>
                </a:solidFill>
                <a:latin typeface="WQGUVA+PublicSans-Bold"/>
                <a:cs typeface="WQGUVA+PublicSans-Bold"/>
              </a:rPr>
              <a:t>:</a:t>
            </a:r>
            <a:r>
              <a:rPr dirty="0" sz="3850" spc="-15" b="1">
                <a:solidFill>
                  <a:srgbClr val="ffffff"/>
                </a:solidFill>
                <a:latin typeface="WQGUVA+PublicSans-Bold"/>
                <a:cs typeface="WQGUVA+PublicSans-Bold"/>
              </a:rPr>
              <a:t> </a:t>
            </a:r>
            <a:r>
              <a:rPr dirty="0" sz="3850">
                <a:solidFill>
                  <a:srgbClr val="ffffff"/>
                </a:solidFill>
                <a:latin typeface="JPUTJR+ArialMT"/>
                <a:cs typeface="JPUTJR+ArialMT"/>
              </a:rPr>
              <a:t>Советы</a:t>
            </a:r>
            <a:r>
              <a:rPr dirty="0" sz="3850" spc="-29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850">
                <a:solidFill>
                  <a:srgbClr val="ffffff"/>
                </a:solidFill>
                <a:latin typeface="JPUTJR+ArialMT"/>
                <a:cs typeface="JPUTJR+ArialMT"/>
              </a:rPr>
              <a:t>для</a:t>
            </a:r>
            <a:r>
              <a:rPr dirty="0" sz="3850" spc="-14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850">
                <a:solidFill>
                  <a:srgbClr val="ffffff"/>
                </a:solidFill>
                <a:latin typeface="JPUTJR+ArialMT"/>
                <a:cs typeface="JPUTJR+ArialMT"/>
              </a:rPr>
              <a:t>безопасности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6827" y="1732895"/>
            <a:ext cx="13636285" cy="17221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JPUTJR+ArialMT"/>
                <a:cs typeface="JPUTJR+ArialMT"/>
              </a:rPr>
              <a:t>•</a:t>
            </a:r>
            <a:r>
              <a:rPr dirty="0" sz="205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Чтобы</a:t>
            </a:r>
            <a:r>
              <a:rPr dirty="0" sz="2000" spc="-9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не</a:t>
            </a:r>
            <a:r>
              <a:rPr dirty="0" sz="2000" spc="-7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попасть</a:t>
            </a:r>
            <a:r>
              <a:rPr dirty="0" sz="2000" spc="-6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на</a:t>
            </a:r>
            <a:r>
              <a:rPr dirty="0" sz="2000" spc="-7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уловки</a:t>
            </a:r>
            <a:r>
              <a:rPr dirty="0" sz="2000" spc="-12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мошенников</a:t>
            </a:r>
            <a:r>
              <a:rPr dirty="0" sz="2000" spc="-12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которые</a:t>
            </a:r>
            <a:r>
              <a:rPr dirty="0" sz="2000" spc="-16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представляются</a:t>
            </a:r>
            <a:r>
              <a:rPr dirty="0" sz="2000" spc="-19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сотрудниками</a:t>
            </a:r>
            <a:r>
              <a:rPr dirty="0" sz="2000" spc="-19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банков</a:t>
            </a:r>
            <a:r>
              <a:rPr dirty="0" sz="2000" b="1">
                <a:solidFill>
                  <a:srgbClr val="000000"/>
                </a:solidFill>
                <a:latin typeface="PEWHHK+PublicSans-Bold"/>
                <a:cs typeface="PEWHHK+PublicSans-Bold"/>
              </a:rPr>
              <a:t>,</a:t>
            </a:r>
          </a:p>
          <a:p>
            <a:pPr marL="181912" marR="0">
              <a:lnSpc>
                <a:spcPts val="2134"/>
              </a:lnSpc>
              <a:spcBef>
                <a:spcPts val="2077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необходимо</a:t>
            </a:r>
            <a:r>
              <a:rPr dirty="0" sz="2000" spc="-2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включить</a:t>
            </a:r>
            <a:r>
              <a:rPr dirty="0" sz="2000" spc="-12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функцию</a:t>
            </a:r>
            <a:r>
              <a:rPr dirty="0" sz="2000" spc="-9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Е</a:t>
            </a:r>
            <a:r>
              <a:rPr dirty="0" sz="2000" b="1">
                <a:solidFill>
                  <a:srgbClr val="000000"/>
                </a:solidFill>
                <a:latin typeface="PEWHHK+PublicSans-Bold"/>
                <a:cs typeface="PEWHHK+PublicSans-Bold"/>
              </a:rPr>
              <a:t>-gov,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где</a:t>
            </a:r>
            <a:r>
              <a:rPr dirty="0" sz="2000" spc="-13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мошенники</a:t>
            </a:r>
            <a:r>
              <a:rPr dirty="0" sz="2000" spc="-10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не</a:t>
            </a:r>
            <a:r>
              <a:rPr dirty="0" sz="2000" spc="-7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смогут</a:t>
            </a:r>
            <a:r>
              <a:rPr dirty="0" sz="2000" spc="-7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оформить</a:t>
            </a:r>
            <a:r>
              <a:rPr dirty="0" sz="2000" spc="-12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онлайн</a:t>
            </a:r>
            <a:r>
              <a:rPr dirty="0" sz="2000" spc="-5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кредит</a:t>
            </a:r>
            <a:r>
              <a:rPr dirty="0" sz="2000" spc="-69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на</a:t>
            </a:r>
          </a:p>
          <a:p>
            <a:pPr marL="181912" marR="0">
              <a:lnSpc>
                <a:spcPts val="2134"/>
              </a:lnSpc>
              <a:spcBef>
                <a:spcPts val="2128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Ваше</a:t>
            </a:r>
            <a:r>
              <a:rPr dirty="0" sz="2000" spc="-79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имя</a:t>
            </a:r>
            <a:r>
              <a:rPr dirty="0" sz="2000" b="1">
                <a:solidFill>
                  <a:srgbClr val="000000"/>
                </a:solidFill>
                <a:latin typeface="PEWHHK+PublicSans-Bold"/>
                <a:cs typeface="PEWHHK+PublicSans-Bold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6827" y="3337667"/>
            <a:ext cx="11947939" cy="11872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JPUTJR+ArialMT"/>
                <a:cs typeface="JPUTJR+ArialMT"/>
              </a:rPr>
              <a:t>•</a:t>
            </a:r>
            <a:r>
              <a:rPr dirty="0" sz="205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Проверяйте</a:t>
            </a:r>
            <a:r>
              <a:rPr dirty="0" sz="2000" spc="-12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продавцов</a:t>
            </a:r>
            <a:r>
              <a:rPr dirty="0" sz="2000" spc="-8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и</a:t>
            </a:r>
            <a:r>
              <a:rPr dirty="0" sz="2000" spc="-79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сайты</a:t>
            </a:r>
            <a:r>
              <a:rPr dirty="0" sz="2000" b="1">
                <a:solidFill>
                  <a:srgbClr val="000000"/>
                </a:solidFill>
                <a:latin typeface="PEWHHK+PublicSans-Bold"/>
                <a:cs typeface="PEWHHK+PublicSans-Bold"/>
              </a:rPr>
              <a:t>.</a:t>
            </a:r>
            <a:r>
              <a:rPr dirty="0" sz="2000" b="1">
                <a:solidFill>
                  <a:srgbClr val="000000"/>
                </a:solidFill>
                <a:latin typeface="PEWHHK+PublicSans-Bold"/>
                <a:cs typeface="PEWHHK+PublicSans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Не</a:t>
            </a:r>
            <a:r>
              <a:rPr dirty="0" sz="2000" spc="-6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спешите</a:t>
            </a:r>
            <a:r>
              <a:rPr dirty="0" sz="2000" spc="-7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с</a:t>
            </a:r>
            <a:r>
              <a:rPr dirty="0" sz="2000" spc="-7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покупками</a:t>
            </a:r>
            <a:r>
              <a:rPr dirty="0" sz="2000" b="1">
                <a:solidFill>
                  <a:srgbClr val="000000"/>
                </a:solidFill>
                <a:latin typeface="PEWHHK+PublicSans-Bold"/>
                <a:cs typeface="PEWHHK+PublicSans-Bold"/>
              </a:rPr>
              <a:t>,</a:t>
            </a:r>
            <a:r>
              <a:rPr dirty="0" sz="2000" b="1">
                <a:solidFill>
                  <a:srgbClr val="000000"/>
                </a:solidFill>
                <a:latin typeface="PEWHHK+PublicSans-Bold"/>
                <a:cs typeface="PEWHHK+PublicSans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всегда</a:t>
            </a:r>
            <a:r>
              <a:rPr dirty="0" sz="2000" spc="-189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ищите</a:t>
            </a:r>
            <a:r>
              <a:rPr dirty="0" sz="2000" spc="-8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отзывы</a:t>
            </a:r>
            <a:r>
              <a:rPr dirty="0" sz="2000" spc="-11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и</a:t>
            </a:r>
          </a:p>
          <a:p>
            <a:pPr marL="181912" marR="0">
              <a:lnSpc>
                <a:spcPts val="2134"/>
              </a:lnSpc>
              <a:spcBef>
                <a:spcPts val="2077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подтверждения</a:t>
            </a:r>
            <a:r>
              <a:rPr dirty="0" sz="2000" spc="-13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надежности</a:t>
            </a:r>
            <a:r>
              <a:rPr dirty="0" sz="2000" b="1">
                <a:solidFill>
                  <a:srgbClr val="000000"/>
                </a:solidFill>
                <a:latin typeface="PEWHHK+PublicSans-Bold"/>
                <a:cs typeface="PEWHHK+PublicSans-Bold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6827" y="4407515"/>
            <a:ext cx="12920951" cy="1722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JPUTJR+ArialMT"/>
                <a:cs typeface="JPUTJR+ArialMT"/>
              </a:rPr>
              <a:t>•</a:t>
            </a:r>
            <a:r>
              <a:rPr dirty="0" sz="205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Не</a:t>
            </a:r>
            <a:r>
              <a:rPr dirty="0" sz="2000" spc="-6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переходите</a:t>
            </a:r>
            <a:r>
              <a:rPr dirty="0" sz="2000" spc="-159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по</a:t>
            </a:r>
            <a:r>
              <a:rPr dirty="0" sz="2000" spc="-6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подозрительным</a:t>
            </a:r>
            <a:r>
              <a:rPr dirty="0" sz="2000" spc="-9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ссылкам</a:t>
            </a:r>
            <a:r>
              <a:rPr dirty="0" sz="2000" b="1">
                <a:solidFill>
                  <a:srgbClr val="000000"/>
                </a:solidFill>
                <a:latin typeface="PEWHHK+PublicSans-Bold"/>
                <a:cs typeface="PEWHHK+PublicSans-Bold"/>
              </a:rPr>
              <a:t>.</a:t>
            </a:r>
            <a:r>
              <a:rPr dirty="0" sz="2000" b="1">
                <a:solidFill>
                  <a:srgbClr val="000000"/>
                </a:solidFill>
                <a:latin typeface="PEWHHK+PublicSans-Bold"/>
                <a:cs typeface="PEWHHK+PublicSans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Они</a:t>
            </a:r>
            <a:r>
              <a:rPr dirty="0" sz="2000" spc="-7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могут</a:t>
            </a:r>
            <a:r>
              <a:rPr dirty="0" sz="2000" spc="-7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вести</a:t>
            </a:r>
            <a:r>
              <a:rPr dirty="0" sz="2000" spc="-13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на</a:t>
            </a:r>
            <a:r>
              <a:rPr dirty="0" sz="2000" spc="-7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фишинговые</a:t>
            </a:r>
            <a:r>
              <a:rPr dirty="0" sz="2000" spc="-9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сайты</a:t>
            </a:r>
            <a:r>
              <a:rPr dirty="0" sz="2000" b="1">
                <a:solidFill>
                  <a:srgbClr val="000000"/>
                </a:solidFill>
                <a:latin typeface="PEWHHK+PublicSans-Bold"/>
                <a:cs typeface="PEWHHK+PublicSans-Bold"/>
              </a:rPr>
              <a:t>.</a:t>
            </a:r>
          </a:p>
          <a:p>
            <a:pPr marL="0" marR="0">
              <a:lnSpc>
                <a:spcPts val="2136"/>
              </a:lnSpc>
              <a:spcBef>
                <a:spcPts val="2075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JPUTJR+ArialMT"/>
                <a:cs typeface="JPUTJR+ArialMT"/>
              </a:rPr>
              <a:t>•</a:t>
            </a:r>
            <a:r>
              <a:rPr dirty="0" sz="205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Используйте</a:t>
            </a:r>
            <a:r>
              <a:rPr dirty="0" sz="2000" spc="-16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сложные</a:t>
            </a:r>
            <a:r>
              <a:rPr dirty="0" sz="2000" spc="-11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пароли</a:t>
            </a:r>
            <a:r>
              <a:rPr dirty="0" sz="2000" spc="-10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и</a:t>
            </a:r>
            <a:r>
              <a:rPr dirty="0" sz="2000" spc="-79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двухфакторную</a:t>
            </a:r>
            <a:r>
              <a:rPr dirty="0" sz="2000" spc="-13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аутентификацию</a:t>
            </a:r>
            <a:r>
              <a:rPr dirty="0" sz="2000" b="1">
                <a:solidFill>
                  <a:srgbClr val="000000"/>
                </a:solidFill>
                <a:latin typeface="PEWHHK+PublicSans-Bold"/>
                <a:cs typeface="PEWHHK+PublicSans-Bold"/>
              </a:rPr>
              <a:t>.</a:t>
            </a:r>
            <a:r>
              <a:rPr dirty="0" sz="2000" b="1">
                <a:solidFill>
                  <a:srgbClr val="000000"/>
                </a:solidFill>
                <a:latin typeface="PEWHHK+PublicSans-Bold"/>
                <a:cs typeface="PEWHHK+PublicSans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Это</a:t>
            </a:r>
            <a:r>
              <a:rPr dirty="0" sz="2000" spc="-9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сделает</a:t>
            </a:r>
            <a:r>
              <a:rPr dirty="0" sz="2000" spc="-9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доступ</a:t>
            </a:r>
            <a:r>
              <a:rPr dirty="0" sz="2000" spc="-5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к</a:t>
            </a:r>
          </a:p>
          <a:p>
            <a:pPr marL="181912" marR="0">
              <a:lnSpc>
                <a:spcPts val="2134"/>
              </a:lnSpc>
              <a:spcBef>
                <a:spcPts val="2127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Вашим</a:t>
            </a:r>
            <a:r>
              <a:rPr dirty="0" sz="2000" spc="-8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аккаунтам</a:t>
            </a:r>
            <a:r>
              <a:rPr dirty="0" sz="2000" spc="-7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более</a:t>
            </a:r>
            <a:r>
              <a:rPr dirty="0" sz="2000" spc="-13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защищенным</a:t>
            </a:r>
            <a:r>
              <a:rPr dirty="0" sz="2000" b="1">
                <a:solidFill>
                  <a:srgbClr val="000000"/>
                </a:solidFill>
                <a:latin typeface="PEWHHK+PublicSans-Bold"/>
                <a:cs typeface="PEWHHK+PublicSans-Bold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6827" y="6012287"/>
            <a:ext cx="12741458" cy="11872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JPUTJR+ArialMT"/>
                <a:cs typeface="JPUTJR+ArialMT"/>
              </a:rPr>
              <a:t>•</a:t>
            </a:r>
            <a:r>
              <a:rPr dirty="0" sz="205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Никогда</a:t>
            </a:r>
            <a:r>
              <a:rPr dirty="0" sz="2000" spc="-15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не</a:t>
            </a:r>
            <a:r>
              <a:rPr dirty="0" sz="2000" spc="-7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сообщайте</a:t>
            </a:r>
            <a:r>
              <a:rPr dirty="0" sz="2000" spc="-6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данные</a:t>
            </a:r>
            <a:r>
              <a:rPr dirty="0" sz="2000" spc="-5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банковских</a:t>
            </a:r>
            <a:r>
              <a:rPr dirty="0" sz="2000" spc="-14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карт</a:t>
            </a:r>
            <a:r>
              <a:rPr dirty="0" sz="2000" spc="-99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и</a:t>
            </a:r>
            <a:r>
              <a:rPr dirty="0" sz="2000" spc="-79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пароли</a:t>
            </a:r>
            <a:r>
              <a:rPr dirty="0" sz="2000" spc="-10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незнакомцам</a:t>
            </a:r>
            <a:r>
              <a:rPr dirty="0" sz="2000" b="1">
                <a:solidFill>
                  <a:srgbClr val="000000"/>
                </a:solidFill>
                <a:latin typeface="PEWHHK+PublicSans-Bold"/>
                <a:cs typeface="PEWHHK+PublicSans-Bold"/>
              </a:rPr>
              <a:t>,</a:t>
            </a:r>
            <a:r>
              <a:rPr dirty="0" sz="2000" b="1">
                <a:solidFill>
                  <a:srgbClr val="000000"/>
                </a:solidFill>
                <a:latin typeface="PEWHHK+PublicSans-Bold"/>
                <a:cs typeface="PEWHHK+PublicSans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они</a:t>
            </a:r>
            <a:r>
              <a:rPr dirty="0" sz="2000" spc="-69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могут</a:t>
            </a:r>
            <a:r>
              <a:rPr dirty="0" sz="2000" spc="-7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быть</a:t>
            </a:r>
          </a:p>
          <a:p>
            <a:pPr marL="181912" marR="0">
              <a:lnSpc>
                <a:spcPts val="2134"/>
              </a:lnSpc>
              <a:spcBef>
                <a:spcPts val="2077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использованы</a:t>
            </a:r>
            <a:r>
              <a:rPr dirty="0" sz="2000" spc="-17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в</a:t>
            </a:r>
            <a:r>
              <a:rPr dirty="0" sz="2000" spc="-79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злоумышленнных</a:t>
            </a:r>
            <a:r>
              <a:rPr dirty="0" sz="2000" spc="-16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целях</a:t>
            </a:r>
            <a:r>
              <a:rPr dirty="0" sz="2000" b="1">
                <a:solidFill>
                  <a:srgbClr val="000000"/>
                </a:solidFill>
                <a:latin typeface="PEWHHK+PublicSans-Bold"/>
                <a:cs typeface="PEWHHK+PublicSans-Bold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6827" y="7082135"/>
            <a:ext cx="12560117" cy="17208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JPUTJR+ArialMT"/>
                <a:cs typeface="JPUTJR+ArialMT"/>
              </a:rPr>
              <a:t>•</a:t>
            </a:r>
            <a:r>
              <a:rPr dirty="0" sz="205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12" b="1">
                <a:solidFill>
                  <a:srgbClr val="000000"/>
                </a:solidFill>
                <a:latin typeface="NVJINC+Arial-BoldMT"/>
                <a:cs typeface="NVJINC+Arial-BoldMT"/>
              </a:rPr>
              <a:t>Будьтебдительны</a:t>
            </a:r>
            <a:r>
              <a:rPr dirty="0" sz="2000" spc="-12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при</a:t>
            </a:r>
            <a:r>
              <a:rPr dirty="0" sz="2000" spc="-69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звонках</a:t>
            </a:r>
            <a:r>
              <a:rPr dirty="0" sz="2000" spc="-8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и</a:t>
            </a:r>
            <a:r>
              <a:rPr dirty="0" sz="2000" spc="-79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сообщениях</a:t>
            </a:r>
            <a:r>
              <a:rPr dirty="0" sz="2000" spc="-6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от</a:t>
            </a:r>
            <a:r>
              <a:rPr dirty="0" sz="2000" spc="-12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PEWHHK+PublicSans-Bold"/>
                <a:cs typeface="PEWHHK+PublicSans-Bold"/>
              </a:rPr>
              <a:t>"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банков</a:t>
            </a:r>
            <a:r>
              <a:rPr dirty="0" sz="2000" b="1">
                <a:solidFill>
                  <a:srgbClr val="000000"/>
                </a:solidFill>
                <a:latin typeface="PEWHHK+PublicSans-Bold"/>
                <a:cs typeface="PEWHHK+PublicSans-Bold"/>
              </a:rPr>
              <a:t>"</a:t>
            </a:r>
            <a:r>
              <a:rPr dirty="0" sz="2000" b="1">
                <a:solidFill>
                  <a:srgbClr val="000000"/>
                </a:solidFill>
                <a:latin typeface="PEWHHK+PublicSans-Bold"/>
                <a:cs typeface="PEWHHK+PublicSans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и</a:t>
            </a:r>
            <a:r>
              <a:rPr dirty="0" sz="2000" spc="-8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PEWHHK+PublicSans-Bold"/>
                <a:cs typeface="PEWHHK+PublicSans-Bold"/>
              </a:rPr>
              <a:t>"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правоохранителей</a:t>
            </a:r>
            <a:r>
              <a:rPr dirty="0" sz="2000" b="1">
                <a:solidFill>
                  <a:srgbClr val="000000"/>
                </a:solidFill>
                <a:latin typeface="PEWHHK+PublicSans-Bold"/>
                <a:cs typeface="PEWHHK+PublicSans-Bold"/>
              </a:rPr>
              <a:t>".</a:t>
            </a:r>
          </a:p>
          <a:p>
            <a:pPr marL="181912" marR="0">
              <a:lnSpc>
                <a:spcPts val="2083"/>
              </a:lnSpc>
              <a:spcBef>
                <a:spcPts val="2117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Сотрудники</a:t>
            </a:r>
            <a:r>
              <a:rPr dirty="0" sz="2000" spc="-18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банка</a:t>
            </a:r>
            <a:r>
              <a:rPr dirty="0" sz="2000" spc="-6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и</a:t>
            </a:r>
            <a:r>
              <a:rPr dirty="0" sz="2000" spc="-79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правоохранительных</a:t>
            </a:r>
            <a:r>
              <a:rPr dirty="0" sz="2000" spc="-11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органов</a:t>
            </a:r>
            <a:r>
              <a:rPr dirty="0" sz="2000" spc="-5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никогда</a:t>
            </a:r>
            <a:r>
              <a:rPr dirty="0" sz="2000" spc="-15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не</a:t>
            </a:r>
            <a:r>
              <a:rPr dirty="0" sz="2000" spc="-7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попросят</a:t>
            </a:r>
            <a:r>
              <a:rPr dirty="0" sz="2000" spc="-8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ваши</a:t>
            </a:r>
            <a:r>
              <a:rPr dirty="0" sz="2000" spc="-11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личные</a:t>
            </a:r>
          </a:p>
          <a:p>
            <a:pPr marL="181912" marR="0">
              <a:lnSpc>
                <a:spcPts val="2083"/>
              </a:lnSpc>
              <a:spcBef>
                <a:spcPts val="2128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данные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6827" y="8686906"/>
            <a:ext cx="1936670" cy="653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JPUTJR+ArialMT"/>
                <a:cs typeface="JPUTJR+ArialMT"/>
              </a:rPr>
              <a:t>•</a:t>
            </a:r>
            <a:r>
              <a:rPr dirty="0" sz="205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NVJINC+Arial-BoldMT"/>
                <a:cs typeface="NVJINC+Arial-BoldMT"/>
              </a:rPr>
              <a:t>Проверяйт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002010" y="9070222"/>
            <a:ext cx="16102927" cy="8341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43"/>
              </a:lnSpc>
              <a:spcBef>
                <a:spcPts val="0"/>
              </a:spcBef>
              <a:spcAft>
                <a:spcPts val="0"/>
              </a:spcAft>
            </a:pPr>
            <a:r>
              <a:rPr dirty="0" sz="2550">
                <a:solidFill>
                  <a:srgbClr val="ffffff"/>
                </a:solidFill>
                <a:latin typeface="JPUTJR+ArialMT"/>
                <a:cs typeface="JPUTJR+ArialMT"/>
              </a:rPr>
              <a:t>Помните</a:t>
            </a:r>
            <a:r>
              <a:rPr dirty="0" sz="2550" b="1">
                <a:solidFill>
                  <a:srgbClr val="ffffff"/>
                </a:solidFill>
                <a:latin typeface="WQGUVA+PublicSans-Bold"/>
                <a:cs typeface="WQGUVA+PublicSans-Bold"/>
              </a:rPr>
              <a:t>:</a:t>
            </a:r>
            <a:r>
              <a:rPr dirty="0" sz="2550" b="1">
                <a:solidFill>
                  <a:srgbClr val="ffffff"/>
                </a:solidFill>
                <a:latin typeface="WQGUVA+PublicSans-Bold"/>
                <a:cs typeface="WQGUVA+PublicSans-Bold"/>
              </a:rPr>
              <a:t> </a:t>
            </a:r>
            <a:r>
              <a:rPr dirty="0" sz="2550" spc="13">
                <a:solidFill>
                  <a:srgbClr val="ffffff"/>
                </a:solidFill>
                <a:latin typeface="JPUTJR+ArialMT"/>
                <a:cs typeface="JPUTJR+ArialMT"/>
              </a:rPr>
              <a:t>ваша</a:t>
            </a:r>
            <a:r>
              <a:rPr dirty="0" sz="2550" spc="-12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550" spc="10">
                <a:solidFill>
                  <a:srgbClr val="ffffff"/>
                </a:solidFill>
                <a:latin typeface="JPUTJR+ArialMT"/>
                <a:cs typeface="JPUTJR+ArialMT"/>
              </a:rPr>
              <a:t>безопасность</a:t>
            </a:r>
            <a:r>
              <a:rPr dirty="0" sz="2550" spc="-2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550">
                <a:solidFill>
                  <a:srgbClr val="ffffff"/>
                </a:solidFill>
                <a:latin typeface="JPUTJR+ArialMT"/>
                <a:cs typeface="JPUTJR+ArialMT"/>
              </a:rPr>
              <a:t>в</a:t>
            </a:r>
            <a:r>
              <a:rPr dirty="0" sz="255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550" spc="11">
                <a:solidFill>
                  <a:srgbClr val="ffffff"/>
                </a:solidFill>
                <a:latin typeface="JPUTJR+ArialMT"/>
                <a:cs typeface="JPUTJR+ArialMT"/>
              </a:rPr>
              <a:t>интернете</a:t>
            </a:r>
            <a:r>
              <a:rPr dirty="0" sz="2550" spc="-2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550" spc="10">
                <a:solidFill>
                  <a:srgbClr val="ffffff"/>
                </a:solidFill>
                <a:latin typeface="JPUTJR+ArialMT"/>
                <a:cs typeface="JPUTJR+ArialMT"/>
              </a:rPr>
              <a:t>зависит</a:t>
            </a:r>
            <a:r>
              <a:rPr dirty="0" sz="2550" spc="-9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550" spc="11">
                <a:solidFill>
                  <a:srgbClr val="ffffff"/>
                </a:solidFill>
                <a:latin typeface="JPUTJR+ArialMT"/>
                <a:cs typeface="JPUTJR+ArialMT"/>
              </a:rPr>
              <a:t>от</a:t>
            </a:r>
            <a:r>
              <a:rPr dirty="0" sz="2550" spc="-15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550" spc="12">
                <a:solidFill>
                  <a:srgbClr val="ffffff"/>
                </a:solidFill>
                <a:latin typeface="JPUTJR+ArialMT"/>
                <a:cs typeface="JPUTJR+ArialMT"/>
              </a:rPr>
              <a:t>вашей</a:t>
            </a:r>
            <a:r>
              <a:rPr dirty="0" sz="2550" spc="-12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550" spc="11">
                <a:solidFill>
                  <a:srgbClr val="ffffff"/>
                </a:solidFill>
                <a:latin typeface="JPUTJR+ArialMT"/>
                <a:cs typeface="JPUTJR+ArialMT"/>
              </a:rPr>
              <a:t>внимательности</a:t>
            </a:r>
            <a:r>
              <a:rPr dirty="0" sz="2550" spc="-26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550">
                <a:solidFill>
                  <a:srgbClr val="ffffff"/>
                </a:solidFill>
                <a:latin typeface="JPUTJR+ArialMT"/>
                <a:cs typeface="JPUTJR+ArialMT"/>
              </a:rPr>
              <a:t>и</a:t>
            </a:r>
            <a:r>
              <a:rPr dirty="0" sz="2550" spc="-7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550">
                <a:solidFill>
                  <a:srgbClr val="ffffff"/>
                </a:solidFill>
                <a:latin typeface="JPUTJR+ArialMT"/>
                <a:cs typeface="JPUTJR+ArialMT"/>
              </a:rPr>
              <a:t>осторожности</a:t>
            </a:r>
            <a:r>
              <a:rPr dirty="0" sz="2550" b="1">
                <a:solidFill>
                  <a:srgbClr val="ffffff"/>
                </a:solidFill>
                <a:latin typeface="WQGUVA+PublicSans-Bold"/>
                <a:cs typeface="WQGUVA+PublicSans-Bold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0" y="174145"/>
            <a:ext cx="18767226" cy="11881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50" spc="-10" b="1">
                <a:solidFill>
                  <a:srgbClr val="ffffff"/>
                </a:solidFill>
                <a:latin typeface="NVJINC+Arial-BoldMT"/>
                <a:cs typeface="NVJINC+Arial-BoldMT"/>
              </a:rPr>
              <a:t>Подписывайтесь</a:t>
            </a:r>
            <a:r>
              <a:rPr dirty="0" sz="3650" spc="-24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50" b="1">
                <a:solidFill>
                  <a:srgbClr val="ffffff"/>
                </a:solidFill>
                <a:latin typeface="NVJINC+Arial-BoldMT"/>
                <a:cs typeface="NVJINC+Arial-BoldMT"/>
              </a:rPr>
              <a:t>на</a:t>
            </a:r>
            <a:r>
              <a:rPr dirty="0" sz="3650" spc="-131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50" b="1">
                <a:solidFill>
                  <a:srgbClr val="ffffff"/>
                </a:solidFill>
                <a:latin typeface="NVJINC+Arial-BoldMT"/>
                <a:cs typeface="NVJINC+Arial-BoldMT"/>
              </a:rPr>
              <a:t>наш</a:t>
            </a:r>
            <a:r>
              <a:rPr dirty="0" sz="3650" spc="-12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50" b="1">
                <a:solidFill>
                  <a:srgbClr val="ffffff"/>
                </a:solidFill>
                <a:latin typeface="NVJINC+Arial-BoldMT"/>
                <a:cs typeface="NVJINC+Arial-BoldMT"/>
              </a:rPr>
              <a:t>инстаграм</a:t>
            </a:r>
            <a:r>
              <a:rPr dirty="0" sz="3650" spc="-123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50" spc="-10" b="1">
                <a:solidFill>
                  <a:srgbClr val="ffffff"/>
                </a:solidFill>
                <a:latin typeface="NVJINC+Arial-BoldMT"/>
                <a:cs typeface="NVJINC+Arial-BoldMT"/>
              </a:rPr>
              <a:t>чтобы</a:t>
            </a:r>
            <a:r>
              <a:rPr dirty="0" sz="3650" spc="-181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50" spc="-10" b="1">
                <a:solidFill>
                  <a:srgbClr val="ffffff"/>
                </a:solidFill>
                <a:latin typeface="NVJINC+Arial-BoldMT"/>
                <a:cs typeface="NVJINC+Arial-BoldMT"/>
              </a:rPr>
              <a:t>быть</a:t>
            </a:r>
            <a:r>
              <a:rPr dirty="0" sz="3650" spc="-13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50" b="1">
                <a:solidFill>
                  <a:srgbClr val="ffffff"/>
                </a:solidFill>
                <a:latin typeface="NVJINC+Arial-BoldMT"/>
                <a:cs typeface="NVJINC+Arial-BoldMT"/>
              </a:rPr>
              <a:t>в</a:t>
            </a:r>
            <a:r>
              <a:rPr dirty="0" sz="3650" spc="-14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50" b="1">
                <a:solidFill>
                  <a:srgbClr val="ffffff"/>
                </a:solidFill>
                <a:latin typeface="NVJINC+Arial-BoldMT"/>
                <a:cs typeface="NVJINC+Arial-BoldMT"/>
              </a:rPr>
              <a:t>курсе</a:t>
            </a:r>
            <a:r>
              <a:rPr dirty="0" sz="3650" spc="-163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50" b="1">
                <a:solidFill>
                  <a:srgbClr val="ffffff"/>
                </a:solidFill>
                <a:latin typeface="NVJINC+Arial-BoldMT"/>
                <a:cs typeface="NVJINC+Arial-BoldMT"/>
              </a:rPr>
              <a:t>всех</a:t>
            </a:r>
            <a:r>
              <a:rPr dirty="0" sz="3650" spc="-262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50" b="1">
                <a:solidFill>
                  <a:srgbClr val="ffffff"/>
                </a:solidFill>
                <a:latin typeface="NVJINC+Arial-BoldMT"/>
                <a:cs typeface="NVJINC+Arial-BoldMT"/>
              </a:rPr>
              <a:t>событий</a:t>
            </a:r>
            <a:r>
              <a:rPr dirty="0" sz="3650" b="1">
                <a:solidFill>
                  <a:srgbClr val="ffffff"/>
                </a:solidFill>
                <a:latin typeface="PEWHHK+PublicSans-Bold"/>
                <a:cs typeface="PEWHHK+PublicSans-Bold"/>
              </a:rPr>
              <a:t>!!!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08013" y="326253"/>
            <a:ext cx="14278643" cy="16787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418"/>
              </a:lnSpc>
              <a:spcBef>
                <a:spcPts val="0"/>
              </a:spcBef>
              <a:spcAft>
                <a:spcPts val="0"/>
              </a:spcAft>
            </a:pPr>
            <a:r>
              <a:rPr dirty="0" sz="5200">
                <a:solidFill>
                  <a:srgbClr val="ffffff"/>
                </a:solidFill>
                <a:latin typeface="JPUTJR+ArialMT"/>
                <a:cs typeface="JPUTJR+ArialMT"/>
              </a:rPr>
              <a:t>Основные</a:t>
            </a:r>
            <a:r>
              <a:rPr dirty="0" sz="5200" spc="-18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200">
                <a:solidFill>
                  <a:srgbClr val="ffffff"/>
                </a:solidFill>
                <a:latin typeface="JPUTJR+ArialMT"/>
                <a:cs typeface="JPUTJR+ArialMT"/>
              </a:rPr>
              <a:t>виды</a:t>
            </a:r>
            <a:r>
              <a:rPr dirty="0" sz="5200" spc="-19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200">
                <a:solidFill>
                  <a:srgbClr val="ffffff"/>
                </a:solidFill>
                <a:latin typeface="JPUTJR+ArialMT"/>
                <a:cs typeface="JPUTJR+ArialMT"/>
              </a:rPr>
              <a:t>интернет</a:t>
            </a:r>
            <a:r>
              <a:rPr dirty="0" sz="5200" spc="-42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200">
                <a:solidFill>
                  <a:srgbClr val="ffffff"/>
                </a:solidFill>
                <a:latin typeface="JPUTJR+ArialMT"/>
                <a:cs typeface="JPUTJR+ArialMT"/>
              </a:rPr>
              <a:t>мошеннечеств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0939" y="1530733"/>
            <a:ext cx="2973919" cy="707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spc="-16">
                <a:solidFill>
                  <a:srgbClr val="000000"/>
                </a:solidFill>
                <a:latin typeface="JPUTJR+ArialMT"/>
                <a:cs typeface="JPUTJR+ArialMT"/>
              </a:rPr>
              <a:t>ЗВОНКИ</a:t>
            </a:r>
            <a:r>
              <a:rPr dirty="0" sz="1500" spc="-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 spc="-19">
                <a:solidFill>
                  <a:srgbClr val="000000"/>
                </a:solidFill>
                <a:latin typeface="JPUTJR+ArialMT"/>
                <a:cs typeface="JPUTJR+ArialMT"/>
              </a:rPr>
              <a:t>ОТ</a:t>
            </a:r>
            <a:r>
              <a:rPr dirty="0" sz="15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 spc="-18">
                <a:solidFill>
                  <a:srgbClr val="000000"/>
                </a:solidFill>
                <a:latin typeface="JPUTJR+ArialMT"/>
                <a:cs typeface="JPUTJR+ArialMT"/>
              </a:rPr>
              <a:t>ИМЕНИ</a:t>
            </a:r>
            <a:r>
              <a:rPr dirty="0" sz="15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 spc="-16">
                <a:solidFill>
                  <a:srgbClr val="000000"/>
                </a:solidFill>
                <a:latin typeface="JPUTJR+ArialMT"/>
                <a:cs typeface="JPUTJR+ArialMT"/>
              </a:rPr>
              <a:t>БАНКОВ</a:t>
            </a:r>
          </a:p>
          <a:p>
            <a:pPr marL="39687" marR="0">
              <a:lnSpc>
                <a:spcPts val="1575"/>
              </a:lnSpc>
              <a:spcBef>
                <a:spcPts val="204"/>
              </a:spcBef>
              <a:spcAft>
                <a:spcPts val="0"/>
              </a:spcAft>
            </a:pPr>
            <a:r>
              <a:rPr dirty="0" sz="1500" spc="-17">
                <a:solidFill>
                  <a:srgbClr val="000000"/>
                </a:solidFill>
                <a:latin typeface="JPUTJR+ArialMT"/>
                <a:cs typeface="JPUTJR+ArialMT"/>
              </a:rPr>
              <a:t>ИЛИ</a:t>
            </a:r>
            <a:r>
              <a:rPr dirty="0" sz="1500" spc="2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 spc="-44">
                <a:solidFill>
                  <a:srgbClr val="000000"/>
                </a:solidFill>
                <a:latin typeface="JPUTJR+ArialMT"/>
                <a:cs typeface="JPUTJR+ArialMT"/>
              </a:rPr>
              <a:t>ГОС</a:t>
            </a:r>
            <a:r>
              <a:rPr dirty="0" sz="1500" b="1">
                <a:solidFill>
                  <a:srgbClr val="000000"/>
                </a:solidFill>
                <a:latin typeface="WQGUVA+PublicSans-Bold"/>
                <a:cs typeface="WQGUVA+PublicSans-Bold"/>
              </a:rPr>
              <a:t>.</a:t>
            </a:r>
            <a:r>
              <a:rPr dirty="0" sz="1500" spc="-22">
                <a:solidFill>
                  <a:srgbClr val="000000"/>
                </a:solidFill>
                <a:latin typeface="JPUTJR+ArialMT"/>
                <a:cs typeface="JPUTJR+ArialMT"/>
              </a:rPr>
              <a:t>СЛУЖАЩИХ</a:t>
            </a:r>
            <a:r>
              <a:rPr dirty="0" sz="1500" b="1">
                <a:solidFill>
                  <a:srgbClr val="000000"/>
                </a:solidFill>
                <a:latin typeface="WQGUVA+PublicSans-Bold"/>
                <a:cs typeface="WQGUVA+PublicSans-Bold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397992" y="1641306"/>
            <a:ext cx="2643125" cy="6661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PUTJR+ArialMT"/>
                <a:cs typeface="JPUTJR+ArialMT"/>
              </a:rPr>
              <a:t>МОШЕННИЧЕСТВО</a:t>
            </a:r>
            <a:r>
              <a:rPr dirty="0" sz="1400" spc="-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JPUTJR+ArialMT"/>
                <a:cs typeface="JPUTJR+ArialMT"/>
              </a:rPr>
              <a:t>ПРИ</a:t>
            </a:r>
          </a:p>
          <a:p>
            <a:pPr marL="0" marR="0">
              <a:lnSpc>
                <a:spcPts val="1493"/>
              </a:lnSpc>
              <a:spcBef>
                <a:spcPts val="143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JPUTJR+ArialMT"/>
                <a:cs typeface="JPUTJR+ArialMT"/>
              </a:rPr>
              <a:t>ПОКУПКАХ</a:t>
            </a:r>
            <a:r>
              <a:rPr dirty="0" sz="1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JPUTJR+ArialMT"/>
                <a:cs typeface="JPUTJR+ArialMT"/>
              </a:rPr>
              <a:t>В</a:t>
            </a:r>
            <a:r>
              <a:rPr dirty="0" sz="1400" spc="-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00000"/>
                </a:solidFill>
                <a:latin typeface="WQGUVA+PublicSans-Bold"/>
                <a:cs typeface="WQGUVA+PublicSans-Bold"/>
              </a:rPr>
              <a:t>INSTAGRAM: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87434" y="1749097"/>
            <a:ext cx="2490088" cy="4890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JPUTJR+ArialMT"/>
                <a:cs typeface="JPUTJR+ArialMT"/>
              </a:rPr>
              <a:t>ФИШИНГОВЫЕ</a:t>
            </a:r>
            <a:r>
              <a:rPr dirty="0" sz="1500" spc="-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JPUTJR+ArialMT"/>
                <a:cs typeface="JPUTJR+ArialMT"/>
              </a:rPr>
              <a:t>САЙТЫ</a:t>
            </a:r>
            <a:r>
              <a:rPr dirty="0" sz="1500" b="1">
                <a:solidFill>
                  <a:srgbClr val="000000"/>
                </a:solidFill>
                <a:latin typeface="WQGUVA+PublicSans-Bold"/>
                <a:cs typeface="WQGUVA+PublicSans-Bold"/>
              </a:rPr>
              <a:t>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373680" y="2099204"/>
            <a:ext cx="4056610" cy="1603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JPUTJR+ArialMT"/>
                <a:cs typeface="JPUTJR+ArialMT"/>
              </a:rPr>
              <a:t>В</a:t>
            </a:r>
            <a:r>
              <a:rPr dirty="0" sz="1150" spc="-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000000"/>
                </a:solidFill>
                <a:latin typeface="JPUTJR+ArialMT"/>
                <a:cs typeface="JPUTJR+ArialMT"/>
              </a:rPr>
              <a:t>настоящее</a:t>
            </a:r>
            <a:r>
              <a:rPr dirty="0" sz="1150" spc="-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000000"/>
                </a:solidFill>
                <a:latin typeface="JPUTJR+ArialMT"/>
                <a:cs typeface="JPUTJR+ArialMT"/>
              </a:rPr>
              <a:t>время</a:t>
            </a:r>
            <a:r>
              <a:rPr dirty="0" sz="1150" spc="-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000000"/>
                </a:solidFill>
                <a:latin typeface="JPUTJR+ArialMT"/>
                <a:cs typeface="JPUTJR+ArialMT"/>
              </a:rPr>
              <a:t>онлайн</a:t>
            </a:r>
            <a:r>
              <a:rPr dirty="0" sz="1150" b="1">
                <a:solidFill>
                  <a:srgbClr val="000000"/>
                </a:solidFill>
                <a:latin typeface="WQGUVA+PublicSans-Bold"/>
                <a:cs typeface="WQGUVA+PublicSans-Bold"/>
              </a:rPr>
              <a:t>-</a:t>
            </a:r>
            <a:r>
              <a:rPr dirty="0" sz="1150">
                <a:solidFill>
                  <a:srgbClr val="000000"/>
                </a:solidFill>
                <a:latin typeface="JPUTJR+ArialMT"/>
                <a:cs typeface="JPUTJR+ArialMT"/>
              </a:rPr>
              <a:t>покупки</a:t>
            </a:r>
            <a:r>
              <a:rPr dirty="0" sz="115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000000"/>
                </a:solidFill>
                <a:latin typeface="JPUTJR+ArialMT"/>
                <a:cs typeface="JPUTJR+ArialMT"/>
              </a:rPr>
              <a:t>в</a:t>
            </a:r>
            <a:r>
              <a:rPr dirty="0" sz="1150" spc="-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000000"/>
                </a:solidFill>
                <a:latin typeface="JPUTJR+ArialMT"/>
                <a:cs typeface="JPUTJR+ArialMT"/>
              </a:rPr>
              <a:t>магазинах</a:t>
            </a:r>
          </a:p>
          <a:p>
            <a:pPr marL="0" marR="0">
              <a:lnSpc>
                <a:spcPts val="1228"/>
              </a:lnSpc>
              <a:spcBef>
                <a:spcPts val="383"/>
              </a:spcBef>
              <a:spcAft>
                <a:spcPts val="0"/>
              </a:spcAft>
            </a:pPr>
            <a:r>
              <a:rPr dirty="0" sz="1150" b="1">
                <a:solidFill>
                  <a:srgbClr val="000000"/>
                </a:solidFill>
                <a:latin typeface="WQGUVA+PublicSans-Bold"/>
                <a:cs typeface="WQGUVA+PublicSans-Bold"/>
              </a:rPr>
              <a:t>Instagram</a:t>
            </a:r>
            <a:r>
              <a:rPr dirty="0" sz="1150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1150">
                <a:solidFill>
                  <a:srgbClr val="000000"/>
                </a:solidFill>
                <a:latin typeface="JPUTJR+ArialMT"/>
                <a:cs typeface="JPUTJR+ArialMT"/>
              </a:rPr>
              <a:t>становятся</a:t>
            </a:r>
            <a:r>
              <a:rPr dirty="0" sz="115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000000"/>
                </a:solidFill>
                <a:latin typeface="JPUTJR+ArialMT"/>
                <a:cs typeface="JPUTJR+ArialMT"/>
              </a:rPr>
              <a:t>все</a:t>
            </a:r>
            <a:r>
              <a:rPr dirty="0" sz="1150" spc="-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000000"/>
                </a:solidFill>
                <a:latin typeface="JPUTJR+ArialMT"/>
                <a:cs typeface="JPUTJR+ArialMT"/>
              </a:rPr>
              <a:t>более</a:t>
            </a:r>
            <a:r>
              <a:rPr dirty="0" sz="11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000000"/>
                </a:solidFill>
                <a:latin typeface="JPUTJR+ArialMT"/>
                <a:cs typeface="JPUTJR+ArialMT"/>
              </a:rPr>
              <a:t>популярными</a:t>
            </a:r>
            <a:r>
              <a:rPr dirty="0" sz="1150" b="1">
                <a:solidFill>
                  <a:srgbClr val="000000"/>
                </a:solidFill>
                <a:latin typeface="WQGUVA+PublicSans-Bold"/>
                <a:cs typeface="WQGUVA+PublicSans-Bold"/>
              </a:rPr>
              <a:t>,</a:t>
            </a:r>
            <a:r>
              <a:rPr dirty="0" sz="1150" spc="13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1150">
                <a:solidFill>
                  <a:srgbClr val="000000"/>
                </a:solidFill>
                <a:latin typeface="JPUTJR+ArialMT"/>
                <a:cs typeface="JPUTJR+ArialMT"/>
              </a:rPr>
              <a:t>за</a:t>
            </a:r>
          </a:p>
          <a:p>
            <a:pPr marL="0" marR="0">
              <a:lnSpc>
                <a:spcPts val="1228"/>
              </a:lnSpc>
              <a:spcBef>
                <a:spcPts val="433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JPUTJR+ArialMT"/>
                <a:cs typeface="JPUTJR+ArialMT"/>
              </a:rPr>
              <a:t>что</a:t>
            </a:r>
            <a:r>
              <a:rPr dirty="0" sz="115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000000"/>
                </a:solidFill>
                <a:latin typeface="JPUTJR+ArialMT"/>
                <a:cs typeface="JPUTJR+ArialMT"/>
              </a:rPr>
              <a:t>активно</a:t>
            </a:r>
            <a:r>
              <a:rPr dirty="0" sz="1150" spc="-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000000"/>
                </a:solidFill>
                <a:latin typeface="JPUTJR+ArialMT"/>
                <a:cs typeface="JPUTJR+ArialMT"/>
              </a:rPr>
              <a:t>принимаются</a:t>
            </a:r>
            <a:r>
              <a:rPr dirty="0" sz="115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000000"/>
                </a:solidFill>
                <a:latin typeface="JPUTJR+ArialMT"/>
                <a:cs typeface="JPUTJR+ArialMT"/>
              </a:rPr>
              <a:t>мошенники</a:t>
            </a:r>
            <a:r>
              <a:rPr dirty="0" sz="1150" b="1">
                <a:solidFill>
                  <a:srgbClr val="000000"/>
                </a:solidFill>
                <a:latin typeface="WQGUVA+PublicSans-Bold"/>
                <a:cs typeface="WQGUVA+PublicSans-Bold"/>
              </a:rPr>
              <a:t>,</a:t>
            </a:r>
            <a:r>
              <a:rPr dirty="0" sz="1150" spc="13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1150">
                <a:solidFill>
                  <a:srgbClr val="000000"/>
                </a:solidFill>
                <a:latin typeface="JPUTJR+ArialMT"/>
                <a:cs typeface="JPUTJR+ArialMT"/>
              </a:rPr>
              <a:t>создавая</a:t>
            </a:r>
          </a:p>
          <a:p>
            <a:pPr marL="0" marR="0">
              <a:lnSpc>
                <a:spcPts val="1228"/>
              </a:lnSpc>
              <a:spcBef>
                <a:spcPts val="383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JPUTJR+ArialMT"/>
                <a:cs typeface="JPUTJR+ArialMT"/>
              </a:rPr>
              <a:t>фальшивые</a:t>
            </a:r>
            <a:r>
              <a:rPr dirty="0" sz="1150" spc="-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000000"/>
                </a:solidFill>
                <a:latin typeface="JPUTJR+ArialMT"/>
                <a:cs typeface="JPUTJR+ArialMT"/>
              </a:rPr>
              <a:t>магазины</a:t>
            </a:r>
            <a:r>
              <a:rPr dirty="0" sz="1150" b="1">
                <a:solidFill>
                  <a:srgbClr val="000000"/>
                </a:solidFill>
                <a:latin typeface="WQGUVA+PublicSans-Bold"/>
                <a:cs typeface="WQGUVA+PublicSans-Bold"/>
              </a:rPr>
              <a:t>,</a:t>
            </a:r>
            <a:r>
              <a:rPr dirty="0" sz="1150" spc="13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1150">
                <a:solidFill>
                  <a:srgbClr val="e61100"/>
                </a:solidFill>
                <a:latin typeface="JPUTJR+ArialMT"/>
                <a:cs typeface="JPUTJR+ArialMT"/>
              </a:rPr>
              <a:t>требуя</a:t>
            </a:r>
            <a:r>
              <a:rPr dirty="0" sz="1150" spc="-39">
                <a:solidFill>
                  <a:srgbClr val="e61100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e61100"/>
                </a:solidFill>
                <a:latin typeface="JPUTJR+ArialMT"/>
                <a:cs typeface="JPUTJR+ArialMT"/>
              </a:rPr>
              <a:t>предварительную</a:t>
            </a:r>
          </a:p>
          <a:p>
            <a:pPr marL="0" marR="0">
              <a:lnSpc>
                <a:spcPts val="1228"/>
              </a:lnSpc>
              <a:spcBef>
                <a:spcPts val="383"/>
              </a:spcBef>
              <a:spcAft>
                <a:spcPts val="0"/>
              </a:spcAft>
            </a:pPr>
            <a:r>
              <a:rPr dirty="0" sz="1150">
                <a:solidFill>
                  <a:srgbClr val="e61100"/>
                </a:solidFill>
                <a:latin typeface="JPUTJR+ArialMT"/>
                <a:cs typeface="JPUTJR+ArialMT"/>
              </a:rPr>
              <a:t>оплату</a:t>
            </a:r>
            <a:r>
              <a:rPr dirty="0" sz="1150" spc="-39">
                <a:solidFill>
                  <a:srgbClr val="e61100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e61100"/>
                </a:solidFill>
                <a:latin typeface="JPUTJR+ArialMT"/>
                <a:cs typeface="JPUTJR+ArialMT"/>
              </a:rPr>
              <a:t>и</a:t>
            </a:r>
            <a:r>
              <a:rPr dirty="0" sz="1150" spc="-42">
                <a:solidFill>
                  <a:srgbClr val="e61100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e61100"/>
                </a:solidFill>
                <a:latin typeface="JPUTJR+ArialMT"/>
                <a:cs typeface="JPUTJR+ArialMT"/>
              </a:rPr>
              <a:t>исчезая</a:t>
            </a:r>
            <a:r>
              <a:rPr dirty="0" sz="1150" b="1">
                <a:solidFill>
                  <a:srgbClr val="000000"/>
                </a:solidFill>
                <a:latin typeface="WQGUVA+PublicSans-Bold"/>
                <a:cs typeface="WQGUVA+PublicSans-Bold"/>
              </a:rPr>
              <a:t>.</a:t>
            </a:r>
            <a:r>
              <a:rPr dirty="0" sz="1150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1150">
                <a:solidFill>
                  <a:srgbClr val="004aad"/>
                </a:solidFill>
                <a:latin typeface="JPUTJR+ArialMT"/>
                <a:cs typeface="JPUTJR+ArialMT"/>
              </a:rPr>
              <a:t>Важно</a:t>
            </a:r>
            <a:r>
              <a:rPr dirty="0" sz="1150" spc="-38">
                <a:solidFill>
                  <a:srgbClr val="004aa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004aad"/>
                </a:solidFill>
                <a:latin typeface="JPUTJR+ArialMT"/>
                <a:cs typeface="JPUTJR+ArialMT"/>
              </a:rPr>
              <a:t>тщательно</a:t>
            </a:r>
            <a:r>
              <a:rPr dirty="0" sz="1150" spc="-37">
                <a:solidFill>
                  <a:srgbClr val="004aa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004aad"/>
                </a:solidFill>
                <a:latin typeface="JPUTJR+ArialMT"/>
                <a:cs typeface="JPUTJR+ArialMT"/>
              </a:rPr>
              <a:t>проверять</a:t>
            </a:r>
          </a:p>
          <a:p>
            <a:pPr marL="0" marR="0">
              <a:lnSpc>
                <a:spcPts val="1228"/>
              </a:lnSpc>
              <a:spcBef>
                <a:spcPts val="383"/>
              </a:spcBef>
              <a:spcAft>
                <a:spcPts val="0"/>
              </a:spcAft>
            </a:pPr>
            <a:r>
              <a:rPr dirty="0" sz="1150">
                <a:solidFill>
                  <a:srgbClr val="004aad"/>
                </a:solidFill>
                <a:latin typeface="JPUTJR+ArialMT"/>
                <a:cs typeface="JPUTJR+ArialMT"/>
              </a:rPr>
              <a:t>продавцов</a:t>
            </a:r>
            <a:r>
              <a:rPr dirty="0" sz="1150" b="1">
                <a:solidFill>
                  <a:srgbClr val="000000"/>
                </a:solidFill>
                <a:latin typeface="WQGUVA+PublicSans-Bold"/>
                <a:cs typeface="WQGUVA+PublicSans-Bold"/>
              </a:rPr>
              <a:t>,</a:t>
            </a:r>
            <a:r>
              <a:rPr dirty="0" sz="1150" spc="13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1150">
                <a:solidFill>
                  <a:srgbClr val="000000"/>
                </a:solidFill>
                <a:latin typeface="JPUTJR+ArialMT"/>
                <a:cs typeface="JPUTJR+ArialMT"/>
              </a:rPr>
              <a:t>не</a:t>
            </a:r>
            <a:r>
              <a:rPr dirty="0" sz="115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000000"/>
                </a:solidFill>
                <a:latin typeface="JPUTJR+ArialMT"/>
                <a:cs typeface="JPUTJR+ArialMT"/>
              </a:rPr>
              <a:t>доверять</a:t>
            </a:r>
            <a:r>
              <a:rPr dirty="0" sz="1150" spc="-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000000"/>
                </a:solidFill>
                <a:latin typeface="JPUTJR+ArialMT"/>
                <a:cs typeface="JPUTJR+ArialMT"/>
              </a:rPr>
              <a:t>слишком</a:t>
            </a:r>
            <a:r>
              <a:rPr dirty="0" sz="115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000000"/>
                </a:solidFill>
                <a:latin typeface="JPUTJR+ArialMT"/>
                <a:cs typeface="JPUTJR+ArialMT"/>
              </a:rPr>
              <a:t>низким</a:t>
            </a:r>
            <a:r>
              <a:rPr dirty="0" sz="115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000000"/>
                </a:solidFill>
                <a:latin typeface="JPUTJR+ArialMT"/>
                <a:cs typeface="JPUTJR+ArialMT"/>
              </a:rPr>
              <a:t>ценам</a:t>
            </a:r>
            <a:r>
              <a:rPr dirty="0" sz="1150" spc="-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000000"/>
                </a:solidFill>
                <a:latin typeface="JPUTJR+ArialMT"/>
                <a:cs typeface="JPUTJR+ArialMT"/>
              </a:rPr>
              <a:t>и</a:t>
            </a:r>
            <a:r>
              <a:rPr dirty="0" sz="1150" spc="-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000000"/>
                </a:solidFill>
                <a:latin typeface="JPUTJR+ArialMT"/>
                <a:cs typeface="JPUTJR+ArialMT"/>
              </a:rPr>
              <a:t>не</a:t>
            </a:r>
          </a:p>
          <a:p>
            <a:pPr marL="0" marR="0">
              <a:lnSpc>
                <a:spcPts val="1228"/>
              </a:lnSpc>
              <a:spcBef>
                <a:spcPts val="383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JPUTJR+ArialMT"/>
                <a:cs typeface="JPUTJR+ArialMT"/>
              </a:rPr>
              <a:t>осуществлять</a:t>
            </a:r>
            <a:r>
              <a:rPr dirty="0" sz="1150" spc="-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000000"/>
                </a:solidFill>
                <a:latin typeface="JPUTJR+ArialMT"/>
                <a:cs typeface="JPUTJR+ArialMT"/>
              </a:rPr>
              <a:t>переводы</a:t>
            </a:r>
            <a:r>
              <a:rPr dirty="0" sz="1150" spc="-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000000"/>
                </a:solidFill>
                <a:latin typeface="JPUTJR+ArialMT"/>
                <a:cs typeface="JPUTJR+ArialMT"/>
              </a:rPr>
              <a:t>на</a:t>
            </a:r>
            <a:r>
              <a:rPr dirty="0" sz="115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000000"/>
                </a:solidFill>
                <a:latin typeface="JPUTJR+ArialMT"/>
                <a:cs typeface="JPUTJR+ArialMT"/>
              </a:rPr>
              <a:t>личные</a:t>
            </a:r>
            <a:r>
              <a:rPr dirty="0" sz="115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000000"/>
                </a:solidFill>
                <a:latin typeface="JPUTJR+ArialMT"/>
                <a:cs typeface="JPUTJR+ArialMT"/>
              </a:rPr>
              <a:t>счета</a:t>
            </a:r>
            <a:r>
              <a:rPr dirty="0" sz="1150" b="1">
                <a:solidFill>
                  <a:srgbClr val="000000"/>
                </a:solidFill>
                <a:latin typeface="WQGUVA+PublicSans-Bold"/>
                <a:cs typeface="WQGUVA+PublicSans-Bold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80938" y="2126396"/>
            <a:ext cx="4315193" cy="7431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JPUTJR+ArialMT"/>
                <a:cs typeface="JPUTJR+ArialMT"/>
              </a:rPr>
              <a:t>Мошенники</a:t>
            </a:r>
            <a:r>
              <a:rPr dirty="0" sz="1100" spc="-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JPUTJR+ArialMT"/>
                <a:cs typeface="JPUTJR+ArialMT"/>
              </a:rPr>
              <a:t>все</a:t>
            </a:r>
            <a:r>
              <a:rPr dirty="0" sz="11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JPUTJR+ArialMT"/>
                <a:cs typeface="JPUTJR+ArialMT"/>
              </a:rPr>
              <a:t>чаще</a:t>
            </a:r>
            <a:r>
              <a:rPr dirty="0" sz="1100" spc="-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JPUTJR+ArialMT"/>
                <a:cs typeface="JPUTJR+ArialMT"/>
              </a:rPr>
              <a:t>прибегают</a:t>
            </a:r>
            <a:r>
              <a:rPr dirty="0" sz="11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JPUTJR+ArialMT"/>
                <a:cs typeface="JPUTJR+ArialMT"/>
              </a:rPr>
              <a:t>к</a:t>
            </a:r>
            <a:r>
              <a:rPr dirty="0" sz="110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JPUTJR+ArialMT"/>
                <a:cs typeface="JPUTJR+ArialMT"/>
              </a:rPr>
              <a:t>использованию</a:t>
            </a:r>
          </a:p>
          <a:p>
            <a:pPr marL="0" marR="0">
              <a:lnSpc>
                <a:spcPts val="1137"/>
              </a:lnSpc>
              <a:spcBef>
                <a:spcPts val="441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JPUTJR+ArialMT"/>
                <a:cs typeface="JPUTJR+ArialMT"/>
              </a:rPr>
              <a:t>искусственного</a:t>
            </a:r>
            <a:r>
              <a:rPr dirty="0" sz="1100" spc="-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JPUTJR+ArialMT"/>
                <a:cs typeface="JPUTJR+ArialMT"/>
              </a:rPr>
              <a:t>интеллекта</a:t>
            </a:r>
            <a:r>
              <a:rPr dirty="0" sz="1100" spc="-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JPUTJR+ArialMT"/>
                <a:cs typeface="JPUTJR+ArialMT"/>
              </a:rPr>
              <a:t>для</a:t>
            </a:r>
            <a:r>
              <a:rPr dirty="0" sz="1100" spc="-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JPUTJR+ArialMT"/>
                <a:cs typeface="JPUTJR+ArialMT"/>
              </a:rPr>
              <a:t>искажения</a:t>
            </a:r>
            <a:r>
              <a:rPr dirty="0" sz="1100" spc="-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JPUTJR+ArialMT"/>
                <a:cs typeface="JPUTJR+ArialMT"/>
              </a:rPr>
              <a:t>голосов</a:t>
            </a:r>
            <a:r>
              <a:rPr dirty="0" sz="1100" spc="-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JPUTJR+ArialMT"/>
                <a:cs typeface="JPUTJR+ArialMT"/>
              </a:rPr>
              <a:t>и</a:t>
            </a:r>
            <a:r>
              <a:rPr dirty="0" sz="1100" spc="-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JPUTJR+ArialMT"/>
                <a:cs typeface="JPUTJR+ArialMT"/>
              </a:rPr>
              <a:t>лиц</a:t>
            </a:r>
            <a:r>
              <a:rPr dirty="0" sz="11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JPUTJR+ArialMT"/>
                <a:cs typeface="JPUTJR+ArialMT"/>
              </a:rPr>
              <a:t>с</a:t>
            </a:r>
          </a:p>
          <a:p>
            <a:pPr marL="0" marR="0">
              <a:lnSpc>
                <a:spcPts val="1165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JPUTJR+ArialMT"/>
                <a:cs typeface="JPUTJR+ArialMT"/>
              </a:rPr>
              <a:t>целью</a:t>
            </a:r>
            <a:r>
              <a:rPr dirty="0" sz="1100" spc="-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JPUTJR+ArialMT"/>
                <a:cs typeface="JPUTJR+ArialMT"/>
              </a:rPr>
              <a:t>обмана</a:t>
            </a:r>
            <a:r>
              <a:rPr dirty="0" sz="1100" b="1">
                <a:solidFill>
                  <a:srgbClr val="000000"/>
                </a:solidFill>
                <a:latin typeface="WQGUVA+PublicSans-Bold"/>
                <a:cs typeface="WQGUVA+PublicSans-Bold"/>
              </a:rPr>
              <a:t>.</a:t>
            </a:r>
            <a:r>
              <a:rPr dirty="0" sz="1100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1100">
                <a:solidFill>
                  <a:srgbClr val="000000"/>
                </a:solidFill>
                <a:latin typeface="JPUTJR+ArialMT"/>
                <a:cs typeface="JPUTJR+ArialMT"/>
              </a:rPr>
              <a:t>Часто</a:t>
            </a:r>
            <a:r>
              <a:rPr dirty="0" sz="11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JPUTJR+ArialMT"/>
                <a:cs typeface="JPUTJR+ArialMT"/>
              </a:rPr>
              <a:t>они</a:t>
            </a:r>
            <a:r>
              <a:rPr dirty="0" sz="1100" spc="-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JPUTJR+ArialMT"/>
                <a:cs typeface="JPUTJR+ArialMT"/>
              </a:rPr>
              <a:t>представляются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487434" y="2314751"/>
            <a:ext cx="5084227" cy="12852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JPUTJR+ArialMT"/>
                <a:cs typeface="JPUTJR+ArialMT"/>
              </a:rPr>
              <a:t>Мошенники</a:t>
            </a:r>
            <a:r>
              <a:rPr dirty="0" sz="1500" spc="-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JPUTJR+ArialMT"/>
                <a:cs typeface="JPUTJR+ArialMT"/>
              </a:rPr>
              <a:t>создают</a:t>
            </a:r>
            <a:r>
              <a:rPr dirty="0" sz="1500" spc="-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JPUTJR+ArialMT"/>
                <a:cs typeface="JPUTJR+ArialMT"/>
              </a:rPr>
              <a:t>поддельные</a:t>
            </a:r>
            <a:r>
              <a:rPr dirty="0" sz="1500" spc="-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JPUTJR+ArialMT"/>
                <a:cs typeface="JPUTJR+ArialMT"/>
              </a:rPr>
              <a:t>сайты</a:t>
            </a:r>
            <a:r>
              <a:rPr dirty="0" sz="150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JPUTJR+ArialMT"/>
                <a:cs typeface="JPUTJR+ArialMT"/>
              </a:rPr>
              <a:t>для</a:t>
            </a:r>
            <a:r>
              <a:rPr dirty="0" sz="150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JPUTJR+ArialMT"/>
                <a:cs typeface="JPUTJR+ArialMT"/>
              </a:rPr>
              <a:t>сбора</a:t>
            </a:r>
          </a:p>
          <a:p>
            <a:pPr marL="0" marR="0">
              <a:lnSpc>
                <a:spcPts val="1600"/>
              </a:lnSpc>
              <a:spcBef>
                <a:spcPts val="506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JPUTJR+ArialMT"/>
                <a:cs typeface="JPUTJR+ArialMT"/>
              </a:rPr>
              <a:t>ваших</a:t>
            </a:r>
            <a:r>
              <a:rPr dirty="0" sz="1500" spc="-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JPUTJR+ArialMT"/>
                <a:cs typeface="JPUTJR+ArialMT"/>
              </a:rPr>
              <a:t>данных</a:t>
            </a:r>
            <a:r>
              <a:rPr dirty="0" sz="1500" b="1">
                <a:solidFill>
                  <a:srgbClr val="000000"/>
                </a:solidFill>
                <a:latin typeface="WQGUVA+PublicSans-Bold"/>
                <a:cs typeface="WQGUVA+PublicSans-Bold"/>
              </a:rPr>
              <a:t>.</a:t>
            </a:r>
            <a:r>
              <a:rPr dirty="0" sz="1500" spc="-14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1500">
                <a:solidFill>
                  <a:srgbClr val="e61100"/>
                </a:solidFill>
                <a:latin typeface="JPUTJR+ArialMT"/>
                <a:cs typeface="JPUTJR+ArialMT"/>
              </a:rPr>
              <a:t>Будьтеосторожны</a:t>
            </a:r>
            <a:r>
              <a:rPr dirty="0" sz="1500" spc="-97">
                <a:solidFill>
                  <a:srgbClr val="e611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JPUTJR+ArialMT"/>
                <a:cs typeface="JPUTJR+ArialMT"/>
              </a:rPr>
              <a:t>с</a:t>
            </a:r>
            <a:r>
              <a:rPr dirty="0" sz="15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JPUTJR+ArialMT"/>
                <a:cs typeface="JPUTJR+ArialMT"/>
              </a:rPr>
              <a:t>переходом</a:t>
            </a:r>
            <a:r>
              <a:rPr dirty="0" sz="1500" spc="-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JPUTJR+ArialMT"/>
                <a:cs typeface="JPUTJR+ArialMT"/>
              </a:rPr>
              <a:t>по</a:t>
            </a:r>
          </a:p>
          <a:p>
            <a:pPr marL="0" marR="0">
              <a:lnSpc>
                <a:spcPts val="1600"/>
              </a:lnSpc>
              <a:spcBef>
                <a:spcPts val="499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JPUTJR+ArialMT"/>
                <a:cs typeface="JPUTJR+ArialMT"/>
              </a:rPr>
              <a:t>незнакомым</a:t>
            </a:r>
            <a:r>
              <a:rPr dirty="0" sz="1500" spc="-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JPUTJR+ArialMT"/>
                <a:cs typeface="JPUTJR+ArialMT"/>
              </a:rPr>
              <a:t>ссылкам</a:t>
            </a:r>
            <a:r>
              <a:rPr dirty="0" sz="1500" b="1">
                <a:solidFill>
                  <a:srgbClr val="000000"/>
                </a:solidFill>
                <a:latin typeface="WQGUVA+PublicSans-Bold"/>
                <a:cs typeface="WQGUVA+PublicSans-Bold"/>
              </a:rPr>
              <a:t>,</a:t>
            </a:r>
            <a:r>
              <a:rPr dirty="0" sz="1500" spc="-13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1500">
                <a:solidFill>
                  <a:srgbClr val="e61100"/>
                </a:solidFill>
                <a:latin typeface="JPUTJR+ArialMT"/>
                <a:cs typeface="JPUTJR+ArialMT"/>
              </a:rPr>
              <a:t>особенно</a:t>
            </a:r>
            <a:r>
              <a:rPr dirty="0" sz="1500" spc="-50">
                <a:solidFill>
                  <a:srgbClr val="e611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JPUTJR+ArialMT"/>
                <a:cs typeface="JPUTJR+ArialMT"/>
              </a:rPr>
              <a:t>связанным</a:t>
            </a:r>
            <a:r>
              <a:rPr dirty="0" sz="15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JPUTJR+ArialMT"/>
                <a:cs typeface="JPUTJR+ArialMT"/>
              </a:rPr>
              <a:t>с</a:t>
            </a:r>
          </a:p>
          <a:p>
            <a:pPr marL="0" marR="0">
              <a:lnSpc>
                <a:spcPts val="1600"/>
              </a:lnSpc>
              <a:spcBef>
                <a:spcPts val="499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JPUTJR+ArialMT"/>
                <a:cs typeface="JPUTJR+ArialMT"/>
              </a:rPr>
              <a:t>покупками</a:t>
            </a:r>
            <a:r>
              <a:rPr dirty="0" sz="1500" spc="-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JPUTJR+ArialMT"/>
                <a:cs typeface="JPUTJR+ArialMT"/>
              </a:rPr>
              <a:t>или</a:t>
            </a:r>
            <a:r>
              <a:rPr dirty="0" sz="150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JPUTJR+ArialMT"/>
                <a:cs typeface="JPUTJR+ArialMT"/>
              </a:rPr>
              <a:t>доставкой</a:t>
            </a:r>
            <a:r>
              <a:rPr dirty="0" sz="1500" b="1">
                <a:solidFill>
                  <a:srgbClr val="000000"/>
                </a:solidFill>
                <a:latin typeface="WQGUVA+PublicSans-Bold"/>
                <a:cs typeface="WQGUVA+PublicSans-Bold"/>
              </a:rPr>
              <a:t>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80938" y="2706156"/>
            <a:ext cx="4474256" cy="11342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JPUTJR+ArialMT"/>
                <a:cs typeface="JPUTJR+ArialMT"/>
              </a:rPr>
              <a:t>государственными</a:t>
            </a:r>
            <a:r>
              <a:rPr dirty="0" sz="1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JPUTJR+ArialMT"/>
                <a:cs typeface="JPUTJR+ArialMT"/>
              </a:rPr>
              <a:t>сотрудниками</a:t>
            </a:r>
            <a:r>
              <a:rPr dirty="0" sz="11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JPUTJR+ArialMT"/>
                <a:cs typeface="JPUTJR+ArialMT"/>
              </a:rPr>
              <a:t>или</a:t>
            </a:r>
            <a:r>
              <a:rPr dirty="0" sz="110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JPUTJR+ArialMT"/>
                <a:cs typeface="JPUTJR+ArialMT"/>
              </a:rPr>
              <a:t>сотрудниками</a:t>
            </a:r>
            <a:r>
              <a:rPr dirty="0" sz="11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JPUTJR+ArialMT"/>
                <a:cs typeface="JPUTJR+ArialMT"/>
              </a:rPr>
              <a:t>банка</a:t>
            </a:r>
            <a:r>
              <a:rPr dirty="0" sz="1100" b="1">
                <a:solidFill>
                  <a:srgbClr val="000000"/>
                </a:solidFill>
                <a:latin typeface="WQGUVA+PublicSans-Bold"/>
                <a:cs typeface="WQGUVA+PublicSans-Bold"/>
              </a:rPr>
              <a:t>,</a:t>
            </a:r>
          </a:p>
          <a:p>
            <a:pPr marL="0" marR="0">
              <a:lnSpc>
                <a:spcPts val="1165"/>
              </a:lnSpc>
              <a:spcBef>
                <a:spcPts val="313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JPUTJR+ArialMT"/>
                <a:cs typeface="JPUTJR+ArialMT"/>
              </a:rPr>
              <a:t>предупреждая</a:t>
            </a:r>
            <a:r>
              <a:rPr dirty="0" sz="1100" spc="-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JPUTJR+ArialMT"/>
                <a:cs typeface="JPUTJR+ArialMT"/>
              </a:rPr>
              <a:t>о</a:t>
            </a:r>
            <a:r>
              <a:rPr dirty="0" sz="11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JPUTJR+ArialMT"/>
                <a:cs typeface="JPUTJR+ArialMT"/>
              </a:rPr>
              <a:t>подозрительных</a:t>
            </a:r>
            <a:r>
              <a:rPr dirty="0" sz="1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JPUTJR+ArialMT"/>
                <a:cs typeface="JPUTJR+ArialMT"/>
              </a:rPr>
              <a:t>операциях</a:t>
            </a:r>
            <a:r>
              <a:rPr dirty="0" sz="1100" b="1">
                <a:solidFill>
                  <a:srgbClr val="000000"/>
                </a:solidFill>
                <a:latin typeface="WQGUVA+PublicSans-Bold"/>
                <a:cs typeface="WQGUVA+PublicSans-Bold"/>
              </a:rPr>
              <a:t>.</a:t>
            </a:r>
          </a:p>
          <a:p>
            <a:pPr marL="0" marR="0">
              <a:lnSpc>
                <a:spcPts val="1165"/>
              </a:lnSpc>
              <a:spcBef>
                <a:spcPts val="313"/>
              </a:spcBef>
              <a:spcAft>
                <a:spcPts val="0"/>
              </a:spcAft>
            </a:pPr>
            <a:r>
              <a:rPr dirty="0" sz="1100">
                <a:solidFill>
                  <a:srgbClr val="004aad"/>
                </a:solidFill>
                <a:latin typeface="JPUTJR+ArialMT"/>
                <a:cs typeface="JPUTJR+ArialMT"/>
              </a:rPr>
              <a:t>Важно</a:t>
            </a:r>
            <a:r>
              <a:rPr dirty="0" sz="1100" spc="-35">
                <a:solidFill>
                  <a:srgbClr val="004aad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4aad"/>
                </a:solidFill>
                <a:latin typeface="JPUTJR+ArialMT"/>
                <a:cs typeface="JPUTJR+ArialMT"/>
              </a:rPr>
              <a:t>помнить</a:t>
            </a:r>
            <a:r>
              <a:rPr dirty="0" sz="1100" b="1">
                <a:solidFill>
                  <a:srgbClr val="000000"/>
                </a:solidFill>
                <a:latin typeface="WQGUVA+PublicSans-Bold"/>
                <a:cs typeface="WQGUVA+PublicSans-Bold"/>
              </a:rPr>
              <a:t>,</a:t>
            </a:r>
            <a:r>
              <a:rPr dirty="0" sz="1100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1100">
                <a:solidFill>
                  <a:srgbClr val="000000"/>
                </a:solidFill>
                <a:latin typeface="JPUTJR+ArialMT"/>
                <a:cs typeface="JPUTJR+ArialMT"/>
              </a:rPr>
              <a:t>что</a:t>
            </a:r>
            <a:r>
              <a:rPr dirty="0" sz="11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JPUTJR+ArialMT"/>
                <a:cs typeface="JPUTJR+ArialMT"/>
              </a:rPr>
              <a:t>правоохранительные</a:t>
            </a:r>
            <a:r>
              <a:rPr dirty="0" sz="11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JPUTJR+ArialMT"/>
                <a:cs typeface="JPUTJR+ArialMT"/>
              </a:rPr>
              <a:t>органы</a:t>
            </a:r>
            <a:r>
              <a:rPr dirty="0" sz="11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JPUTJR+ArialMT"/>
                <a:cs typeface="JPUTJR+ArialMT"/>
              </a:rPr>
              <a:t>никогда</a:t>
            </a:r>
            <a:r>
              <a:rPr dirty="0" sz="11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JPUTJR+ArialMT"/>
                <a:cs typeface="JPUTJR+ArialMT"/>
              </a:rPr>
              <a:t>не</a:t>
            </a:r>
          </a:p>
          <a:p>
            <a:pPr marL="0" marR="0">
              <a:lnSpc>
                <a:spcPts val="1165"/>
              </a:lnSpc>
              <a:spcBef>
                <a:spcPts val="363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JPUTJR+ArialMT"/>
                <a:cs typeface="JPUTJR+ArialMT"/>
              </a:rPr>
              <a:t>будут</a:t>
            </a:r>
            <a:r>
              <a:rPr dirty="0" sz="1100" spc="-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JPUTJR+ArialMT"/>
                <a:cs typeface="JPUTJR+ArialMT"/>
              </a:rPr>
              <a:t>требовать</a:t>
            </a:r>
            <a:r>
              <a:rPr dirty="0" sz="11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JPUTJR+ArialMT"/>
                <a:cs typeface="JPUTJR+ArialMT"/>
              </a:rPr>
              <a:t>выполнения</a:t>
            </a:r>
            <a:r>
              <a:rPr dirty="0" sz="1100" spc="-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JPUTJR+ArialMT"/>
                <a:cs typeface="JPUTJR+ArialMT"/>
              </a:rPr>
              <a:t>каких</a:t>
            </a:r>
            <a:r>
              <a:rPr dirty="0" sz="1100" b="1">
                <a:solidFill>
                  <a:srgbClr val="000000"/>
                </a:solidFill>
                <a:latin typeface="WQGUVA+PublicSans-Bold"/>
                <a:cs typeface="WQGUVA+PublicSans-Bold"/>
              </a:rPr>
              <a:t>-</a:t>
            </a:r>
            <a:r>
              <a:rPr dirty="0" sz="1100">
                <a:solidFill>
                  <a:srgbClr val="000000"/>
                </a:solidFill>
                <a:latin typeface="JPUTJR+ArialMT"/>
                <a:cs typeface="JPUTJR+ArialMT"/>
              </a:rPr>
              <a:t>либо</a:t>
            </a:r>
            <a:r>
              <a:rPr dirty="0" sz="1100" spc="-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JPUTJR+ArialMT"/>
                <a:cs typeface="JPUTJR+ArialMT"/>
              </a:rPr>
              <a:t>действий</a:t>
            </a:r>
            <a:r>
              <a:rPr dirty="0" sz="11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0000"/>
                </a:solidFill>
                <a:latin typeface="JPUTJR+ArialMT"/>
                <a:cs typeface="JPUTJR+ArialMT"/>
              </a:rPr>
              <a:t>по</a:t>
            </a:r>
          </a:p>
          <a:p>
            <a:pPr marL="0" marR="0">
              <a:lnSpc>
                <a:spcPts val="1165"/>
              </a:lnSpc>
              <a:spcBef>
                <a:spcPts val="313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JPUTJR+ArialMT"/>
                <a:cs typeface="JPUTJR+ArialMT"/>
              </a:rPr>
              <a:t>телефону</a:t>
            </a:r>
            <a:r>
              <a:rPr dirty="0" sz="1100" b="1">
                <a:solidFill>
                  <a:srgbClr val="000000"/>
                </a:solidFill>
                <a:latin typeface="WQGUVA+PublicSans-Bold"/>
                <a:cs typeface="WQGUVA+PublicSans-Bold"/>
              </a:rPr>
              <a:t>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397993" y="4641912"/>
            <a:ext cx="3294431" cy="4890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JPUTJR+ArialMT"/>
                <a:cs typeface="JPUTJR+ArialMT"/>
              </a:rPr>
              <a:t>ВЗЛОМ</a:t>
            </a:r>
            <a:r>
              <a:rPr dirty="0" sz="1500" spc="-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JPUTJR+ArialMT"/>
                <a:cs typeface="JPUTJR+ArialMT"/>
              </a:rPr>
              <a:t>АККАУНТА</a:t>
            </a:r>
            <a:r>
              <a:rPr dirty="0" sz="1500" b="1">
                <a:solidFill>
                  <a:srgbClr val="000000"/>
                </a:solidFill>
                <a:latin typeface="WQGUVA+PublicSans-Bold"/>
                <a:cs typeface="WQGUVA+PublicSans-Bold"/>
              </a:rPr>
              <a:t>WHATSAPP: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82761" y="4736350"/>
            <a:ext cx="3679930" cy="7137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JPUTJR+ArialMT"/>
                <a:cs typeface="JPUTJR+ArialMT"/>
              </a:rPr>
              <a:t>МОШЕННИЧЕСТВО</a:t>
            </a:r>
            <a:r>
              <a:rPr dirty="0" sz="1500" spc="-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JPUTJR+ArialMT"/>
                <a:cs typeface="JPUTJR+ArialMT"/>
              </a:rPr>
              <a:t>НА</a:t>
            </a:r>
            <a:r>
              <a:rPr dirty="0" sz="150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000000"/>
                </a:solidFill>
                <a:latin typeface="JPUTJR+ArialMT"/>
                <a:cs typeface="JPUTJR+ArialMT"/>
              </a:rPr>
              <a:t>ТОРГОВЫХ</a:t>
            </a:r>
          </a:p>
          <a:p>
            <a:pPr marL="0" marR="0">
              <a:lnSpc>
                <a:spcPts val="1600"/>
              </a:lnSpc>
              <a:spcBef>
                <a:spcPts val="206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JPUTJR+ArialMT"/>
                <a:cs typeface="JPUTJR+ArialMT"/>
              </a:rPr>
              <a:t>ПЛОЩАДКАХ</a:t>
            </a:r>
            <a:r>
              <a:rPr dirty="0" sz="1500" b="1">
                <a:solidFill>
                  <a:srgbClr val="000000"/>
                </a:solidFill>
                <a:latin typeface="WQGUVA+PublicSans-Bold"/>
                <a:cs typeface="WQGUVA+PublicSans-Bold"/>
              </a:rPr>
              <a:t>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810988" y="4806028"/>
            <a:ext cx="3115643" cy="4890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JPUTJR+ArialMT"/>
                <a:cs typeface="JPUTJR+ArialMT"/>
              </a:rPr>
              <a:t>ИНВЕСТИЦИОННЫЕ</a:t>
            </a:r>
            <a:r>
              <a:rPr dirty="0" sz="1500" spc="-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500" spc="-17">
                <a:solidFill>
                  <a:srgbClr val="000000"/>
                </a:solidFill>
                <a:latin typeface="JPUTJR+ArialMT"/>
                <a:cs typeface="JPUTJR+ArialMT"/>
              </a:rPr>
              <a:t>СХЕМЫ</a:t>
            </a:r>
            <a:r>
              <a:rPr dirty="0" sz="1500" b="1">
                <a:solidFill>
                  <a:srgbClr val="000000"/>
                </a:solidFill>
                <a:latin typeface="WQGUVA+PublicSans-Bold"/>
                <a:cs typeface="WQGUVA+PublicSans-Bold"/>
              </a:rPr>
              <a:t>: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715407" y="5195371"/>
            <a:ext cx="3115542" cy="4190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JPUTJR+ArialMT"/>
                <a:cs typeface="JPUTJR+ArialMT"/>
              </a:rPr>
              <a:t>Преступники</a:t>
            </a:r>
            <a:r>
              <a:rPr dirty="0" sz="1300" spc="-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JPUTJR+ArialMT"/>
                <a:cs typeface="JPUTJR+ArialMT"/>
              </a:rPr>
              <a:t>могут</a:t>
            </a:r>
            <a:r>
              <a:rPr dirty="0" sz="130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JPUTJR+ArialMT"/>
                <a:cs typeface="JPUTJR+ArialMT"/>
              </a:rPr>
              <a:t>предложить</a:t>
            </a:r>
            <a:r>
              <a:rPr dirty="0" sz="1300" spc="-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JPUTJR+ArialMT"/>
                <a:cs typeface="JPUTJR+ArialMT"/>
              </a:rPr>
              <a:t>вам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3397993" y="5187074"/>
            <a:ext cx="4210374" cy="14837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4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spc="11">
                <a:solidFill>
                  <a:srgbClr val="000000"/>
                </a:solidFill>
                <a:latin typeface="JPUTJR+ArialMT"/>
                <a:cs typeface="JPUTJR+ArialMT"/>
              </a:rPr>
              <a:t>Злоумышленники</a:t>
            </a:r>
            <a:r>
              <a:rPr dirty="0" sz="105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 spc="11">
                <a:solidFill>
                  <a:srgbClr val="000000"/>
                </a:solidFill>
                <a:latin typeface="JPUTJR+ArialMT"/>
                <a:cs typeface="JPUTJR+ArialMT"/>
              </a:rPr>
              <a:t>используют</a:t>
            </a:r>
            <a:r>
              <a:rPr dirty="0" sz="105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 spc="11">
                <a:solidFill>
                  <a:srgbClr val="000000"/>
                </a:solidFill>
                <a:latin typeface="JPUTJR+ArialMT"/>
                <a:cs typeface="JPUTJR+ArialMT"/>
              </a:rPr>
              <a:t>вредоносные</a:t>
            </a:r>
            <a:r>
              <a:rPr dirty="0" sz="105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 spc="11">
                <a:solidFill>
                  <a:srgbClr val="000000"/>
                </a:solidFill>
                <a:latin typeface="JPUTJR+ArialMT"/>
                <a:cs typeface="JPUTJR+ArialMT"/>
              </a:rPr>
              <a:t>ссылки</a:t>
            </a:r>
            <a:r>
              <a:rPr dirty="0" sz="1050" spc="-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 spc="11">
                <a:solidFill>
                  <a:srgbClr val="000000"/>
                </a:solidFill>
                <a:latin typeface="JPUTJR+ArialMT"/>
                <a:cs typeface="JPUTJR+ArialMT"/>
              </a:rPr>
              <a:t>для</a:t>
            </a:r>
          </a:p>
          <a:p>
            <a:pPr marL="0" marR="0">
              <a:lnSpc>
                <a:spcPts val="1141"/>
              </a:lnSpc>
              <a:spcBef>
                <a:spcPts val="361"/>
              </a:spcBef>
              <a:spcAft>
                <a:spcPts val="0"/>
              </a:spcAft>
            </a:pPr>
            <a:r>
              <a:rPr dirty="0" sz="1050" spc="10">
                <a:solidFill>
                  <a:srgbClr val="000000"/>
                </a:solidFill>
                <a:latin typeface="JPUTJR+ArialMT"/>
                <a:cs typeface="JPUTJR+ArialMT"/>
              </a:rPr>
              <a:t>несанкционированного</a:t>
            </a:r>
            <a:r>
              <a:rPr dirty="0" sz="1050" spc="-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 spc="10">
                <a:solidFill>
                  <a:srgbClr val="000000"/>
                </a:solidFill>
                <a:latin typeface="JPUTJR+ArialMT"/>
                <a:cs typeface="JPUTJR+ArialMT"/>
              </a:rPr>
              <a:t>доступа</a:t>
            </a:r>
            <a:r>
              <a:rPr dirty="0" sz="1050" spc="-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000000"/>
                </a:solidFill>
                <a:latin typeface="JPUTJR+ArialMT"/>
                <a:cs typeface="JPUTJR+ArialMT"/>
              </a:rPr>
              <a:t>к</a:t>
            </a:r>
            <a:r>
              <a:rPr dirty="0" sz="105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 spc="12">
                <a:solidFill>
                  <a:srgbClr val="000000"/>
                </a:solidFill>
                <a:latin typeface="JPUTJR+ArialMT"/>
                <a:cs typeface="JPUTJR+ArialMT"/>
              </a:rPr>
              <a:t>вашей</a:t>
            </a:r>
            <a:r>
              <a:rPr dirty="0" sz="1050" spc="-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 spc="10">
                <a:solidFill>
                  <a:srgbClr val="000000"/>
                </a:solidFill>
                <a:latin typeface="JPUTJR+ArialMT"/>
                <a:cs typeface="JPUTJR+ArialMT"/>
              </a:rPr>
              <a:t>учетной</a:t>
            </a:r>
            <a:r>
              <a:rPr dirty="0" sz="10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 spc="11">
                <a:solidFill>
                  <a:srgbClr val="000000"/>
                </a:solidFill>
                <a:latin typeface="JPUTJR+ArialMT"/>
                <a:cs typeface="JPUTJR+ArialMT"/>
              </a:rPr>
              <a:t>записи</a:t>
            </a:r>
            <a:r>
              <a:rPr dirty="0" sz="1050" b="1">
                <a:solidFill>
                  <a:srgbClr val="000000"/>
                </a:solidFill>
                <a:latin typeface="WQGUVA+PublicSans-Bold"/>
                <a:cs typeface="WQGUVA+PublicSans-Bold"/>
              </a:rPr>
              <a:t>,</a:t>
            </a:r>
          </a:p>
          <a:p>
            <a:pPr marL="0" marR="0">
              <a:lnSpc>
                <a:spcPts val="1114"/>
              </a:lnSpc>
              <a:spcBef>
                <a:spcPts val="377"/>
              </a:spcBef>
              <a:spcAft>
                <a:spcPts val="0"/>
              </a:spcAft>
            </a:pPr>
            <a:r>
              <a:rPr dirty="0" sz="1050" spc="10">
                <a:solidFill>
                  <a:srgbClr val="000000"/>
                </a:solidFill>
                <a:latin typeface="JPUTJR+ArialMT"/>
                <a:cs typeface="JPUTJR+ArialMT"/>
              </a:rPr>
              <a:t>впоследствии</a:t>
            </a:r>
            <a:r>
              <a:rPr dirty="0" sz="1050" spc="-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 spc="11">
                <a:solidFill>
                  <a:srgbClr val="000000"/>
                </a:solidFill>
                <a:latin typeface="JPUTJR+ArialMT"/>
                <a:cs typeface="JPUTJR+ArialMT"/>
              </a:rPr>
              <a:t>отправляя</a:t>
            </a:r>
            <a:r>
              <a:rPr dirty="0" sz="105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 spc="10">
                <a:solidFill>
                  <a:srgbClr val="000000"/>
                </a:solidFill>
                <a:latin typeface="JPUTJR+ArialMT"/>
                <a:cs typeface="JPUTJR+ArialMT"/>
              </a:rPr>
              <a:t>запросы</a:t>
            </a:r>
            <a:r>
              <a:rPr dirty="0" sz="1050" spc="-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 spc="11">
                <a:solidFill>
                  <a:srgbClr val="000000"/>
                </a:solidFill>
                <a:latin typeface="JPUTJR+ArialMT"/>
                <a:cs typeface="JPUTJR+ArialMT"/>
              </a:rPr>
              <a:t>на</a:t>
            </a:r>
            <a:r>
              <a:rPr dirty="0" sz="1050" spc="-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 spc="11">
                <a:solidFill>
                  <a:srgbClr val="000000"/>
                </a:solidFill>
                <a:latin typeface="JPUTJR+ArialMT"/>
                <a:cs typeface="JPUTJR+ArialMT"/>
              </a:rPr>
              <a:t>финансовую</a:t>
            </a:r>
            <a:r>
              <a:rPr dirty="0" sz="1050" spc="-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 spc="12">
                <a:solidFill>
                  <a:srgbClr val="000000"/>
                </a:solidFill>
                <a:latin typeface="JPUTJR+ArialMT"/>
                <a:cs typeface="JPUTJR+ArialMT"/>
              </a:rPr>
              <a:t>помощь</a:t>
            </a:r>
          </a:p>
          <a:p>
            <a:pPr marL="0" marR="0">
              <a:lnSpc>
                <a:spcPts val="1141"/>
              </a:lnSpc>
              <a:spcBef>
                <a:spcPts val="361"/>
              </a:spcBef>
              <a:spcAft>
                <a:spcPts val="0"/>
              </a:spcAft>
            </a:pPr>
            <a:r>
              <a:rPr dirty="0" sz="1050" spc="11">
                <a:solidFill>
                  <a:srgbClr val="000000"/>
                </a:solidFill>
                <a:latin typeface="JPUTJR+ArialMT"/>
                <a:cs typeface="JPUTJR+ArialMT"/>
              </a:rPr>
              <a:t>от</a:t>
            </a:r>
            <a:r>
              <a:rPr dirty="0" sz="10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 spc="11">
                <a:solidFill>
                  <a:srgbClr val="000000"/>
                </a:solidFill>
                <a:latin typeface="JPUTJR+ArialMT"/>
                <a:cs typeface="JPUTJR+ArialMT"/>
              </a:rPr>
              <a:t>вашего</a:t>
            </a:r>
            <a:r>
              <a:rPr dirty="0" sz="105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 spc="13">
                <a:solidFill>
                  <a:srgbClr val="000000"/>
                </a:solidFill>
                <a:latin typeface="JPUTJR+ArialMT"/>
                <a:cs typeface="JPUTJR+ArialMT"/>
              </a:rPr>
              <a:t>имени</a:t>
            </a:r>
            <a:r>
              <a:rPr dirty="0" sz="1050" b="1">
                <a:solidFill>
                  <a:srgbClr val="000000"/>
                </a:solidFill>
                <a:latin typeface="WQGUVA+PublicSans-Bold"/>
                <a:cs typeface="WQGUVA+PublicSans-Bold"/>
              </a:rPr>
              <a:t>.</a:t>
            </a:r>
            <a:r>
              <a:rPr dirty="0" sz="1050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1050" spc="14">
                <a:solidFill>
                  <a:srgbClr val="004aad"/>
                </a:solidFill>
                <a:latin typeface="JPUTJR+ArialMT"/>
                <a:cs typeface="JPUTJR+ArialMT"/>
              </a:rPr>
              <a:t>Пожалуйста</a:t>
            </a:r>
            <a:r>
              <a:rPr dirty="0" sz="1050" b="1">
                <a:solidFill>
                  <a:srgbClr val="000000"/>
                </a:solidFill>
                <a:latin typeface="WQGUVA+PublicSans-Bold"/>
                <a:cs typeface="WQGUVA+PublicSans-Bold"/>
              </a:rPr>
              <a:t>,</a:t>
            </a:r>
            <a:r>
              <a:rPr dirty="0" sz="1050" spc="12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1050" spc="10">
                <a:solidFill>
                  <a:srgbClr val="004aad"/>
                </a:solidFill>
                <a:latin typeface="JPUTJR+ArialMT"/>
                <a:cs typeface="JPUTJR+ArialMT"/>
              </a:rPr>
              <a:t>проверьте</a:t>
            </a:r>
            <a:r>
              <a:rPr dirty="0" sz="1050" spc="-18">
                <a:solidFill>
                  <a:srgbClr val="004aad"/>
                </a:solidFill>
                <a:latin typeface="Times New Roman"/>
                <a:cs typeface="Times New Roman"/>
              </a:rPr>
              <a:t> </a:t>
            </a:r>
            <a:r>
              <a:rPr dirty="0" sz="1050" spc="10">
                <a:solidFill>
                  <a:srgbClr val="004aad"/>
                </a:solidFill>
                <a:latin typeface="JPUTJR+ArialMT"/>
                <a:cs typeface="JPUTJR+ArialMT"/>
              </a:rPr>
              <a:t>список</a:t>
            </a:r>
          </a:p>
          <a:p>
            <a:pPr marL="0" marR="0">
              <a:lnSpc>
                <a:spcPts val="1141"/>
              </a:lnSpc>
              <a:spcBef>
                <a:spcPts val="356"/>
              </a:spcBef>
              <a:spcAft>
                <a:spcPts val="0"/>
              </a:spcAft>
            </a:pPr>
            <a:r>
              <a:rPr dirty="0" sz="1050" b="1">
                <a:solidFill>
                  <a:srgbClr val="000000"/>
                </a:solidFill>
                <a:latin typeface="WQGUVA+PublicSans-Bold"/>
                <a:cs typeface="WQGUVA+PublicSans-Bold"/>
              </a:rPr>
              <a:t>"</a:t>
            </a:r>
            <a:r>
              <a:rPr dirty="0" sz="1050" spc="11">
                <a:solidFill>
                  <a:srgbClr val="000000"/>
                </a:solidFill>
                <a:latin typeface="JPUTJR+ArialMT"/>
                <a:cs typeface="JPUTJR+ArialMT"/>
              </a:rPr>
              <a:t>Привязанные</a:t>
            </a:r>
            <a:r>
              <a:rPr dirty="0" sz="1050" spc="-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 spc="12">
                <a:solidFill>
                  <a:srgbClr val="000000"/>
                </a:solidFill>
                <a:latin typeface="JPUTJR+ArialMT"/>
                <a:cs typeface="JPUTJR+ArialMT"/>
              </a:rPr>
              <a:t>устройства</a:t>
            </a:r>
            <a:r>
              <a:rPr dirty="0" sz="1050" b="1">
                <a:solidFill>
                  <a:srgbClr val="000000"/>
                </a:solidFill>
                <a:latin typeface="WQGUVA+PublicSans-Bold"/>
                <a:cs typeface="WQGUVA+PublicSans-Bold"/>
              </a:rPr>
              <a:t>"</a:t>
            </a:r>
            <a:r>
              <a:rPr dirty="0" sz="1050" spc="11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1050">
                <a:solidFill>
                  <a:srgbClr val="000000"/>
                </a:solidFill>
                <a:latin typeface="JPUTJR+ArialMT"/>
                <a:cs typeface="JPUTJR+ArialMT"/>
              </a:rPr>
              <a:t>и</a:t>
            </a:r>
            <a:r>
              <a:rPr dirty="0" sz="1050" spc="-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 spc="10">
                <a:solidFill>
                  <a:srgbClr val="000000"/>
                </a:solidFill>
                <a:latin typeface="JPUTJR+ArialMT"/>
                <a:cs typeface="JPUTJR+ArialMT"/>
              </a:rPr>
              <a:t>активируйте</a:t>
            </a:r>
            <a:r>
              <a:rPr dirty="0" sz="1050" spc="-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 spc="11">
                <a:solidFill>
                  <a:srgbClr val="000000"/>
                </a:solidFill>
                <a:latin typeface="JPUTJR+ArialMT"/>
                <a:cs typeface="JPUTJR+ArialMT"/>
              </a:rPr>
              <a:t>двухфакторную</a:t>
            </a:r>
          </a:p>
          <a:p>
            <a:pPr marL="0" marR="0">
              <a:lnSpc>
                <a:spcPts val="1114"/>
              </a:lnSpc>
              <a:spcBef>
                <a:spcPts val="377"/>
              </a:spcBef>
              <a:spcAft>
                <a:spcPts val="0"/>
              </a:spcAft>
            </a:pPr>
            <a:r>
              <a:rPr dirty="0" sz="1050" spc="11">
                <a:solidFill>
                  <a:srgbClr val="000000"/>
                </a:solidFill>
                <a:latin typeface="JPUTJR+ArialMT"/>
                <a:cs typeface="JPUTJR+ArialMT"/>
              </a:rPr>
              <a:t>аутентификацию</a:t>
            </a:r>
            <a:r>
              <a:rPr dirty="0" sz="1050" spc="-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 spc="11">
                <a:solidFill>
                  <a:srgbClr val="000000"/>
                </a:solidFill>
                <a:latin typeface="JPUTJR+ArialMT"/>
                <a:cs typeface="JPUTJR+ArialMT"/>
              </a:rPr>
              <a:t>для</a:t>
            </a:r>
            <a:r>
              <a:rPr dirty="0" sz="105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 spc="11">
                <a:solidFill>
                  <a:srgbClr val="000000"/>
                </a:solidFill>
                <a:latin typeface="JPUTJR+ArialMT"/>
                <a:cs typeface="JPUTJR+ArialMT"/>
              </a:rPr>
              <a:t>обеспечения</a:t>
            </a:r>
            <a:r>
              <a:rPr dirty="0" sz="1050" spc="-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 spc="10">
                <a:solidFill>
                  <a:srgbClr val="000000"/>
                </a:solidFill>
                <a:latin typeface="JPUTJR+ArialMT"/>
                <a:cs typeface="JPUTJR+ArialMT"/>
              </a:rPr>
              <a:t>безопасности</a:t>
            </a:r>
            <a:r>
              <a:rPr dirty="0" sz="10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 spc="11">
                <a:solidFill>
                  <a:srgbClr val="000000"/>
                </a:solidFill>
                <a:latin typeface="JPUTJR+ArialMT"/>
                <a:cs typeface="JPUTJR+ArialMT"/>
              </a:rPr>
              <a:t>вашего</a:t>
            </a:r>
          </a:p>
          <a:p>
            <a:pPr marL="0" marR="0">
              <a:lnSpc>
                <a:spcPts val="1141"/>
              </a:lnSpc>
              <a:spcBef>
                <a:spcPts val="361"/>
              </a:spcBef>
              <a:spcAft>
                <a:spcPts val="0"/>
              </a:spcAft>
            </a:pPr>
            <a:r>
              <a:rPr dirty="0" sz="1050" spc="10">
                <a:solidFill>
                  <a:srgbClr val="000000"/>
                </a:solidFill>
                <a:latin typeface="JPUTJR+ArialMT"/>
                <a:cs typeface="JPUTJR+ArialMT"/>
              </a:rPr>
              <a:t>аккаунта</a:t>
            </a:r>
            <a:r>
              <a:rPr dirty="0" sz="1050" b="1">
                <a:solidFill>
                  <a:srgbClr val="000000"/>
                </a:solidFill>
                <a:latin typeface="WQGUVA+PublicSans-Bold"/>
                <a:cs typeface="WQGUVA+PublicSans-Bold"/>
              </a:rPr>
              <a:t>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99338" y="5290987"/>
            <a:ext cx="3523704" cy="11178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JPUTJR+ArialMT"/>
                <a:cs typeface="JPUTJR+ArialMT"/>
              </a:rPr>
              <a:t>Мошенники</a:t>
            </a:r>
            <a:r>
              <a:rPr dirty="0" sz="1300" spc="-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JPUTJR+ArialMT"/>
                <a:cs typeface="JPUTJR+ArialMT"/>
              </a:rPr>
              <a:t>могут</a:t>
            </a:r>
            <a:r>
              <a:rPr dirty="0" sz="130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JPUTJR+ArialMT"/>
                <a:cs typeface="JPUTJR+ArialMT"/>
              </a:rPr>
              <a:t>попытаться</a:t>
            </a:r>
            <a:r>
              <a:rPr dirty="0" sz="13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JPUTJR+ArialMT"/>
                <a:cs typeface="JPUTJR+ArialMT"/>
              </a:rPr>
              <a:t>получить</a:t>
            </a:r>
          </a:p>
          <a:p>
            <a:pPr marL="0" marR="0">
              <a:lnSpc>
                <a:spcPts val="1394"/>
              </a:lnSpc>
              <a:spcBef>
                <a:spcPts val="441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JPUTJR+ArialMT"/>
                <a:cs typeface="JPUTJR+ArialMT"/>
              </a:rPr>
              <a:t>предоплату</a:t>
            </a:r>
            <a:r>
              <a:rPr dirty="0" sz="1300" spc="-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JPUTJR+ArialMT"/>
                <a:cs typeface="JPUTJR+ArialMT"/>
              </a:rPr>
              <a:t>за</a:t>
            </a:r>
            <a:r>
              <a:rPr dirty="0" sz="1300" spc="-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JPUTJR+ArialMT"/>
                <a:cs typeface="JPUTJR+ArialMT"/>
              </a:rPr>
              <a:t>товар</a:t>
            </a:r>
            <a:r>
              <a:rPr dirty="0" sz="1300" b="1">
                <a:solidFill>
                  <a:srgbClr val="000000"/>
                </a:solidFill>
                <a:latin typeface="WQGUVA+PublicSans-Bold"/>
                <a:cs typeface="WQGUVA+PublicSans-Bold"/>
              </a:rPr>
              <a:t>,</a:t>
            </a:r>
            <a:r>
              <a:rPr dirty="0" sz="1300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1300">
                <a:solidFill>
                  <a:srgbClr val="000000"/>
                </a:solidFill>
                <a:latin typeface="JPUTJR+ArialMT"/>
                <a:cs typeface="JPUTJR+ArialMT"/>
              </a:rPr>
              <a:t>а</a:t>
            </a:r>
            <a:r>
              <a:rPr dirty="0" sz="1300" spc="-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JPUTJR+ArialMT"/>
                <a:cs typeface="JPUTJR+ArialMT"/>
              </a:rPr>
              <a:t>затем</a:t>
            </a:r>
            <a:r>
              <a:rPr dirty="0" sz="1300" spc="-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JPUTJR+ArialMT"/>
                <a:cs typeface="JPUTJR+ArialMT"/>
              </a:rPr>
              <a:t>исчезнуть</a:t>
            </a:r>
            <a:r>
              <a:rPr dirty="0" sz="1300" b="1">
                <a:solidFill>
                  <a:srgbClr val="000000"/>
                </a:solidFill>
                <a:latin typeface="WQGUVA+PublicSans-Bold"/>
                <a:cs typeface="WQGUVA+PublicSans-Bold"/>
              </a:rPr>
              <a:t>.</a:t>
            </a:r>
          </a:p>
          <a:p>
            <a:pPr marL="0" marR="0">
              <a:lnSpc>
                <a:spcPts val="1361"/>
              </a:lnSpc>
              <a:spcBef>
                <a:spcPts val="411"/>
              </a:spcBef>
              <a:spcAft>
                <a:spcPts val="0"/>
              </a:spcAft>
            </a:pPr>
            <a:r>
              <a:rPr dirty="0" sz="1300" spc="16">
                <a:solidFill>
                  <a:srgbClr val="004aad"/>
                </a:solidFill>
                <a:latin typeface="JPUTJR+ArialMT"/>
                <a:cs typeface="JPUTJR+ArialMT"/>
              </a:rPr>
              <a:t>Рекомендуется</a:t>
            </a:r>
            <a:r>
              <a:rPr dirty="0" sz="1300" spc="14">
                <a:solidFill>
                  <a:srgbClr val="000000"/>
                </a:solidFill>
                <a:latin typeface="JPUTJR+ArialMT"/>
                <a:cs typeface="JPUTJR+ArialMT"/>
              </a:rPr>
              <a:t>тщательнопроверить</a:t>
            </a:r>
          </a:p>
          <a:p>
            <a:pPr marL="0" marR="0">
              <a:lnSpc>
                <a:spcPts val="1361"/>
              </a:lnSpc>
              <a:spcBef>
                <a:spcPts val="468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JPUTJR+ArialMT"/>
                <a:cs typeface="JPUTJR+ArialMT"/>
              </a:rPr>
              <a:t>подлинность</a:t>
            </a:r>
            <a:r>
              <a:rPr dirty="0" sz="1300" spc="-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JPUTJR+ArialMT"/>
                <a:cs typeface="JPUTJR+ArialMT"/>
              </a:rPr>
              <a:t>товара</a:t>
            </a:r>
            <a:r>
              <a:rPr dirty="0" sz="1300" spc="-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JPUTJR+ArialMT"/>
                <a:cs typeface="JPUTJR+ArialMT"/>
              </a:rPr>
              <a:t>и</a:t>
            </a:r>
            <a:r>
              <a:rPr dirty="0" sz="1300" spc="-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JPUTJR+ArialMT"/>
                <a:cs typeface="JPUTJR+ArialMT"/>
              </a:rPr>
              <a:t>отзывы</a:t>
            </a:r>
            <a:r>
              <a:rPr dirty="0" sz="1300" spc="-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JPUTJR+ArialMT"/>
                <a:cs typeface="JPUTJR+ArialMT"/>
              </a:rPr>
              <a:t>о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715407" y="5422441"/>
            <a:ext cx="4100477" cy="13446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81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JPUTJR+ArialMT"/>
                <a:cs typeface="JPUTJR+ArialMT"/>
              </a:rPr>
              <a:t>инвестировать</a:t>
            </a:r>
            <a:r>
              <a:rPr dirty="0" sz="1300" spc="-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JPUTJR+ArialMT"/>
                <a:cs typeface="JPUTJR+ArialMT"/>
              </a:rPr>
              <a:t>в</a:t>
            </a:r>
            <a:r>
              <a:rPr dirty="0" sz="130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JPUTJR+ArialMT"/>
                <a:cs typeface="JPUTJR+ArialMT"/>
              </a:rPr>
              <a:t>криптовалюту</a:t>
            </a:r>
            <a:r>
              <a:rPr dirty="0" sz="1300" spc="-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JPUTJR+ArialMT"/>
                <a:cs typeface="JPUTJR+ArialMT"/>
              </a:rPr>
              <a:t>или</a:t>
            </a:r>
            <a:r>
              <a:rPr dirty="0" sz="130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JPUTJR+ArialMT"/>
                <a:cs typeface="JPUTJR+ArialMT"/>
              </a:rPr>
              <a:t>акции</a:t>
            </a:r>
            <a:r>
              <a:rPr dirty="0" sz="1300" b="1">
                <a:solidFill>
                  <a:srgbClr val="000000"/>
                </a:solidFill>
                <a:latin typeface="WQGUVA+PublicSans-Bold"/>
                <a:cs typeface="WQGUVA+PublicSans-Bold"/>
              </a:rPr>
              <a:t>,</a:t>
            </a:r>
          </a:p>
          <a:p>
            <a:pPr marL="0" marR="0">
              <a:lnSpc>
                <a:spcPts val="1381"/>
              </a:lnSpc>
              <a:spcBef>
                <a:spcPts val="432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JPUTJR+ArialMT"/>
                <a:cs typeface="JPUTJR+ArialMT"/>
              </a:rPr>
              <a:t>обещая</a:t>
            </a:r>
            <a:r>
              <a:rPr dirty="0" sz="1300" spc="-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JPUTJR+ArialMT"/>
                <a:cs typeface="JPUTJR+ArialMT"/>
              </a:rPr>
              <a:t>высокие</a:t>
            </a:r>
            <a:r>
              <a:rPr dirty="0" sz="13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 spc="-13">
                <a:solidFill>
                  <a:srgbClr val="000000"/>
                </a:solidFill>
                <a:latin typeface="JPUTJR+ArialMT"/>
                <a:cs typeface="JPUTJR+ArialMT"/>
              </a:rPr>
              <a:t>доходы</a:t>
            </a:r>
            <a:r>
              <a:rPr dirty="0" sz="1300" b="1">
                <a:solidFill>
                  <a:srgbClr val="000000"/>
                </a:solidFill>
                <a:latin typeface="WQGUVA+PublicSans-Bold"/>
                <a:cs typeface="WQGUVA+PublicSans-Bold"/>
              </a:rPr>
              <a:t>.</a:t>
            </a:r>
            <a:r>
              <a:rPr dirty="0" sz="1300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1300">
                <a:solidFill>
                  <a:srgbClr val="000000"/>
                </a:solidFill>
                <a:latin typeface="JPUTJR+ArialMT"/>
                <a:cs typeface="JPUTJR+ArialMT"/>
              </a:rPr>
              <a:t>Изначально</a:t>
            </a:r>
            <a:r>
              <a:rPr dirty="0" sz="13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JPUTJR+ArialMT"/>
                <a:cs typeface="JPUTJR+ArialMT"/>
              </a:rPr>
              <a:t>они</a:t>
            </a:r>
          </a:p>
          <a:p>
            <a:pPr marL="0" marR="0">
              <a:lnSpc>
                <a:spcPts val="1381"/>
              </a:lnSpc>
              <a:spcBef>
                <a:spcPts val="432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JPUTJR+ArialMT"/>
                <a:cs typeface="JPUTJR+ArialMT"/>
              </a:rPr>
              <a:t>могут</a:t>
            </a:r>
            <a:r>
              <a:rPr dirty="0" sz="130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JPUTJR+ArialMT"/>
                <a:cs typeface="JPUTJR+ArialMT"/>
              </a:rPr>
              <a:t>вернуть</a:t>
            </a:r>
            <a:r>
              <a:rPr dirty="0" sz="130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JPUTJR+ArialMT"/>
                <a:cs typeface="JPUTJR+ArialMT"/>
              </a:rPr>
              <a:t>вам</a:t>
            </a:r>
            <a:r>
              <a:rPr dirty="0" sz="13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JPUTJR+ArialMT"/>
                <a:cs typeface="JPUTJR+ArialMT"/>
              </a:rPr>
              <a:t>небольшие</a:t>
            </a:r>
            <a:r>
              <a:rPr dirty="0" sz="13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JPUTJR+ArialMT"/>
                <a:cs typeface="JPUTJR+ArialMT"/>
              </a:rPr>
              <a:t>суммы</a:t>
            </a:r>
            <a:r>
              <a:rPr dirty="0" sz="1300" b="1">
                <a:solidFill>
                  <a:srgbClr val="000000"/>
                </a:solidFill>
                <a:latin typeface="WQGUVA+PublicSans-Bold"/>
                <a:cs typeface="WQGUVA+PublicSans-Bold"/>
              </a:rPr>
              <a:t>,</a:t>
            </a:r>
            <a:r>
              <a:rPr dirty="0" sz="1300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1300">
                <a:solidFill>
                  <a:srgbClr val="e61100"/>
                </a:solidFill>
                <a:latin typeface="JPUTJR+ArialMT"/>
                <a:cs typeface="JPUTJR+ArialMT"/>
              </a:rPr>
              <a:t>но</a:t>
            </a:r>
            <a:r>
              <a:rPr dirty="0" sz="1300" spc="-47">
                <a:solidFill>
                  <a:srgbClr val="e611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e61100"/>
                </a:solidFill>
                <a:latin typeface="JPUTJR+ArialMT"/>
                <a:cs typeface="JPUTJR+ArialMT"/>
              </a:rPr>
              <a:t>затем</a:t>
            </a:r>
          </a:p>
          <a:p>
            <a:pPr marL="0" marR="0">
              <a:lnSpc>
                <a:spcPts val="1381"/>
              </a:lnSpc>
              <a:spcBef>
                <a:spcPts val="432"/>
              </a:spcBef>
              <a:spcAft>
                <a:spcPts val="0"/>
              </a:spcAft>
            </a:pPr>
            <a:r>
              <a:rPr dirty="0" sz="1300">
                <a:solidFill>
                  <a:srgbClr val="e61100"/>
                </a:solidFill>
                <a:latin typeface="JPUTJR+ArialMT"/>
                <a:cs typeface="JPUTJR+ArialMT"/>
              </a:rPr>
              <a:t>попросить</a:t>
            </a:r>
            <a:r>
              <a:rPr dirty="0" sz="1300" spc="-36">
                <a:solidFill>
                  <a:srgbClr val="e611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e61100"/>
                </a:solidFill>
                <a:latin typeface="JPUTJR+ArialMT"/>
                <a:cs typeface="JPUTJR+ArialMT"/>
              </a:rPr>
              <a:t>увеличить</a:t>
            </a:r>
            <a:r>
              <a:rPr dirty="0" sz="1300" spc="-104">
                <a:solidFill>
                  <a:srgbClr val="e611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e61100"/>
                </a:solidFill>
                <a:latin typeface="JPUTJR+ArialMT"/>
                <a:cs typeface="JPUTJR+ArialMT"/>
              </a:rPr>
              <a:t>ваши</a:t>
            </a:r>
            <a:r>
              <a:rPr dirty="0" sz="1300" spc="-58">
                <a:solidFill>
                  <a:srgbClr val="e611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e61100"/>
                </a:solidFill>
                <a:latin typeface="JPUTJR+ArialMT"/>
                <a:cs typeface="JPUTJR+ArialMT"/>
              </a:rPr>
              <a:t>инвестиции</a:t>
            </a:r>
            <a:r>
              <a:rPr dirty="0" sz="1300" b="1">
                <a:solidFill>
                  <a:srgbClr val="e61100"/>
                </a:solidFill>
                <a:latin typeface="WQGUVA+PublicSans-Bold"/>
                <a:cs typeface="WQGUVA+PublicSans-Bold"/>
              </a:rPr>
              <a:t>,</a:t>
            </a:r>
            <a:r>
              <a:rPr dirty="0" sz="1300" b="1">
                <a:solidFill>
                  <a:srgbClr val="e61100"/>
                </a:solidFill>
                <a:latin typeface="WQGUVA+PublicSans-Bold"/>
                <a:cs typeface="WQGUVA+PublicSans-Bold"/>
              </a:rPr>
              <a:t> </a:t>
            </a:r>
            <a:r>
              <a:rPr dirty="0" sz="1300">
                <a:solidFill>
                  <a:srgbClr val="e61100"/>
                </a:solidFill>
                <a:latin typeface="JPUTJR+ArialMT"/>
                <a:cs typeface="JPUTJR+ArialMT"/>
              </a:rPr>
              <a:t>после</a:t>
            </a:r>
          </a:p>
          <a:p>
            <a:pPr marL="0" marR="0">
              <a:lnSpc>
                <a:spcPts val="1381"/>
              </a:lnSpc>
              <a:spcBef>
                <a:spcPts val="432"/>
              </a:spcBef>
              <a:spcAft>
                <a:spcPts val="0"/>
              </a:spcAft>
            </a:pPr>
            <a:r>
              <a:rPr dirty="0" sz="1300">
                <a:solidFill>
                  <a:srgbClr val="e61100"/>
                </a:solidFill>
                <a:latin typeface="JPUTJR+ArialMT"/>
                <a:cs typeface="JPUTJR+ArialMT"/>
              </a:rPr>
              <a:t>чего</a:t>
            </a:r>
            <a:r>
              <a:rPr dirty="0" sz="1300" spc="-63">
                <a:solidFill>
                  <a:srgbClr val="e611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e61100"/>
                </a:solidFill>
                <a:latin typeface="JPUTJR+ArialMT"/>
                <a:cs typeface="JPUTJR+ArialMT"/>
              </a:rPr>
              <a:t>скрыться</a:t>
            </a:r>
            <a:r>
              <a:rPr dirty="0" sz="1300" spc="-52">
                <a:solidFill>
                  <a:srgbClr val="e611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e61100"/>
                </a:solidFill>
                <a:latin typeface="JPUTJR+ArialMT"/>
                <a:cs typeface="JPUTJR+ArialMT"/>
              </a:rPr>
              <a:t>с</a:t>
            </a:r>
            <a:r>
              <a:rPr dirty="0" sz="1300" spc="-50">
                <a:solidFill>
                  <a:srgbClr val="e611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e61100"/>
                </a:solidFill>
                <a:latin typeface="JPUTJR+ArialMT"/>
                <a:cs typeface="JPUTJR+ArialMT"/>
              </a:rPr>
              <a:t>вашими</a:t>
            </a:r>
            <a:r>
              <a:rPr dirty="0" sz="1300" spc="-58">
                <a:solidFill>
                  <a:srgbClr val="e611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e61100"/>
                </a:solidFill>
                <a:latin typeface="JPUTJR+ArialMT"/>
                <a:cs typeface="JPUTJR+ArialMT"/>
              </a:rPr>
              <a:t>деньгами</a:t>
            </a:r>
            <a:r>
              <a:rPr dirty="0" sz="1300" b="1">
                <a:solidFill>
                  <a:srgbClr val="000000"/>
                </a:solidFill>
                <a:latin typeface="WQGUVA+PublicSans-Bold"/>
                <a:cs typeface="WQGUVA+PublicSans-Bold"/>
              </a:rPr>
              <a:t>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99338" y="6217289"/>
            <a:ext cx="3451179" cy="424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94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JPUTJR+ArialMT"/>
                <a:cs typeface="JPUTJR+ArialMT"/>
              </a:rPr>
              <a:t>продавце</a:t>
            </a:r>
            <a:r>
              <a:rPr dirty="0" sz="13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JPUTJR+ArialMT"/>
                <a:cs typeface="JPUTJR+ArialMT"/>
              </a:rPr>
              <a:t>перед</a:t>
            </a:r>
            <a:r>
              <a:rPr dirty="0" sz="1300" spc="-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JPUTJR+ArialMT"/>
                <a:cs typeface="JPUTJR+ArialMT"/>
              </a:rPr>
              <a:t>совершением</a:t>
            </a:r>
            <a:r>
              <a:rPr dirty="0" sz="130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000000"/>
                </a:solidFill>
                <a:latin typeface="JPUTJR+ArialMT"/>
                <a:cs typeface="JPUTJR+ArialMT"/>
              </a:rPr>
              <a:t>покупки</a:t>
            </a:r>
            <a:r>
              <a:rPr dirty="0" sz="1300" b="1">
                <a:solidFill>
                  <a:srgbClr val="000000"/>
                </a:solidFill>
                <a:latin typeface="WQGUVA+PublicSans-Bold"/>
                <a:cs typeface="WQGUVA+PublicSans-Bold"/>
              </a:rPr>
              <a:t>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7542" y="7519195"/>
            <a:ext cx="20289950" cy="692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b="1">
                <a:solidFill>
                  <a:srgbClr val="000000"/>
                </a:solidFill>
                <a:latin typeface="LHKWTN+OpenSans-Bold"/>
                <a:cs typeface="LHKWTN+OpenSans-Bold"/>
              </a:rPr>
              <a:t>*Департамент</a:t>
            </a:r>
            <a:r>
              <a:rPr dirty="0" sz="17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1700" b="1">
                <a:solidFill>
                  <a:srgbClr val="000000"/>
                </a:solidFill>
                <a:latin typeface="LHKWTN+OpenSans-Bold"/>
                <a:cs typeface="LHKWTN+OpenSans-Bold"/>
              </a:rPr>
              <a:t>полиции</a:t>
            </a:r>
            <a:r>
              <a:rPr dirty="0" sz="17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1700" b="1">
                <a:solidFill>
                  <a:srgbClr val="000000"/>
                </a:solidFill>
                <a:latin typeface="LHKWTN+OpenSans-Bold"/>
                <a:cs typeface="LHKWTN+OpenSans-Bold"/>
              </a:rPr>
              <a:t>г.Астана</a:t>
            </a:r>
            <a:r>
              <a:rPr dirty="0" sz="17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1700" b="1">
                <a:solidFill>
                  <a:srgbClr val="000000"/>
                </a:solidFill>
                <a:latin typeface="LHKWTN+OpenSans-Bold"/>
                <a:cs typeface="LHKWTN+OpenSans-Bold"/>
              </a:rPr>
              <a:t>напоминает</a:t>
            </a:r>
            <a:r>
              <a:rPr dirty="0" sz="17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1700" b="1">
                <a:solidFill>
                  <a:srgbClr val="000000"/>
                </a:solidFill>
                <a:latin typeface="LHKWTN+OpenSans-Bold"/>
                <a:cs typeface="LHKWTN+OpenSans-Bold"/>
              </a:rPr>
              <a:t>что</a:t>
            </a:r>
            <a:r>
              <a:rPr dirty="0" sz="17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1700" b="1">
                <a:solidFill>
                  <a:srgbClr val="000000"/>
                </a:solidFill>
                <a:latin typeface="LHKWTN+OpenSans-Bold"/>
                <a:cs typeface="LHKWTN+OpenSans-Bold"/>
              </a:rPr>
              <a:t>при</a:t>
            </a:r>
            <a:r>
              <a:rPr dirty="0" sz="17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1700" b="1">
                <a:solidFill>
                  <a:srgbClr val="000000"/>
                </a:solidFill>
                <a:latin typeface="LHKWTN+OpenSans-Bold"/>
                <a:cs typeface="LHKWTN+OpenSans-Bold"/>
              </a:rPr>
              <a:t>выявлении</a:t>
            </a:r>
            <a:r>
              <a:rPr dirty="0" sz="17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1700" b="1">
                <a:solidFill>
                  <a:srgbClr val="000000"/>
                </a:solidFill>
                <a:latin typeface="LHKWTN+OpenSans-Bold"/>
                <a:cs typeface="LHKWTN+OpenSans-Bold"/>
              </a:rPr>
              <a:t>противоправных</a:t>
            </a:r>
            <a:r>
              <a:rPr dirty="0" sz="17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1700" b="1">
                <a:solidFill>
                  <a:srgbClr val="000000"/>
                </a:solidFill>
                <a:latin typeface="LHKWTN+OpenSans-Bold"/>
                <a:cs typeface="LHKWTN+OpenSans-Bold"/>
              </a:rPr>
              <a:t>действий</a:t>
            </a:r>
            <a:r>
              <a:rPr dirty="0" sz="1700" spc="439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1700" b="1">
                <a:solidFill>
                  <a:srgbClr val="000000"/>
                </a:solidFill>
                <a:latin typeface="LHKWTN+OpenSans-Bold"/>
                <a:cs typeface="LHKWTN+OpenSans-Bold"/>
              </a:rPr>
              <a:t>необходимо</a:t>
            </a:r>
            <a:r>
              <a:rPr dirty="0" sz="17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1700" b="1">
                <a:solidFill>
                  <a:srgbClr val="000000"/>
                </a:solidFill>
                <a:latin typeface="LHKWTN+OpenSans-Bold"/>
                <a:cs typeface="LHKWTN+OpenSans-Bold"/>
              </a:rPr>
              <a:t>обратится</a:t>
            </a:r>
            <a:r>
              <a:rPr dirty="0" sz="17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1700" b="1">
                <a:solidFill>
                  <a:srgbClr val="000000"/>
                </a:solidFill>
                <a:latin typeface="LHKWTN+OpenSans-Bold"/>
                <a:cs typeface="LHKWTN+OpenSans-Bold"/>
              </a:rPr>
              <a:t>в</a:t>
            </a:r>
            <a:r>
              <a:rPr dirty="0" sz="17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1700" b="1">
                <a:solidFill>
                  <a:srgbClr val="000000"/>
                </a:solidFill>
                <a:latin typeface="LHKWTN+OpenSans-Bold"/>
                <a:cs typeface="LHKWTN+OpenSans-Bold"/>
              </a:rPr>
              <a:t>полицию</a:t>
            </a:r>
            <a:r>
              <a:rPr dirty="0" sz="17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1700" b="1">
                <a:solidFill>
                  <a:srgbClr val="000000"/>
                </a:solidFill>
                <a:latin typeface="LHKWTN+OpenSans-Bold"/>
                <a:cs typeface="LHKWTN+OpenSans-Bold"/>
              </a:rPr>
              <a:t>на</a:t>
            </a:r>
            <a:r>
              <a:rPr dirty="0" sz="17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1700" b="1">
                <a:solidFill>
                  <a:srgbClr val="000000"/>
                </a:solidFill>
                <a:latin typeface="LHKWTN+OpenSans-Bold"/>
                <a:cs typeface="LHKWTN+OpenSans-Bold"/>
              </a:rPr>
              <a:t>короткий</a:t>
            </a:r>
            <a:r>
              <a:rPr dirty="0" sz="17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1700" b="1">
                <a:solidFill>
                  <a:srgbClr val="000000"/>
                </a:solidFill>
                <a:latin typeface="LHKWTN+OpenSans-Bold"/>
                <a:cs typeface="LHKWTN+OpenSans-Bold"/>
              </a:rPr>
              <a:t>номер</a:t>
            </a:r>
            <a:r>
              <a:rPr dirty="0" sz="5100" baseline="-17188" spc="-236" b="1">
                <a:solidFill>
                  <a:srgbClr val="e61100"/>
                </a:solidFill>
                <a:latin typeface="LHKWTN+OpenSans-Bold"/>
                <a:cs typeface="LHKWTN+OpenSans-Bold"/>
              </a:rPr>
              <a:t>102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7808888" y="7662879"/>
            <a:ext cx="509178" cy="5488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b="1">
                <a:solidFill>
                  <a:srgbClr val="000000"/>
                </a:solidFill>
                <a:latin typeface="LHKWTN+OpenSans-Bold"/>
                <a:cs typeface="LHKWTN+OpenSans-Bold"/>
              </a:rPr>
              <a:t>!!!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683730" y="8722462"/>
            <a:ext cx="14608445" cy="12060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46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>
                <a:solidFill>
                  <a:srgbClr val="ffffff"/>
                </a:solidFill>
                <a:latin typeface="JPUTJR+ArialMT"/>
                <a:cs typeface="JPUTJR+ArialMT"/>
              </a:rPr>
              <a:t>Ваша</a:t>
            </a:r>
            <a:r>
              <a:rPr dirty="0" sz="3700" spc="-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JPUTJR+ArialMT"/>
                <a:cs typeface="JPUTJR+ArialMT"/>
              </a:rPr>
              <a:t>бдительность</a:t>
            </a:r>
            <a:r>
              <a:rPr dirty="0" sz="3700" spc="-44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JPUTJR+ArialMT"/>
                <a:cs typeface="JPUTJR+ArialMT"/>
              </a:rPr>
              <a:t>поможет</a:t>
            </a:r>
            <a:r>
              <a:rPr dirty="0" sz="3700" spc="-27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JPUTJR+ArialMT"/>
                <a:cs typeface="JPUTJR+ArialMT"/>
              </a:rPr>
              <a:t>сохранить</a:t>
            </a:r>
            <a:r>
              <a:rPr dirty="0" sz="3700" spc="-12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JPUTJR+ArialMT"/>
                <a:cs typeface="JPUTJR+ArialMT"/>
              </a:rPr>
              <a:t>ваши</a:t>
            </a:r>
            <a:r>
              <a:rPr dirty="0" sz="3700" spc="-18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JPUTJR+ArialMT"/>
                <a:cs typeface="JPUTJR+ArialMT"/>
              </a:rPr>
              <a:t>сбережения</a:t>
            </a:r>
            <a:r>
              <a:rPr dirty="0" sz="3700" b="1">
                <a:solidFill>
                  <a:srgbClr val="ffffff"/>
                </a:solidFill>
                <a:latin typeface="WQGUVA+PublicSans-Bold"/>
                <a:cs typeface="WQGUVA+PublicSans-Bold"/>
              </a:rPr>
              <a:t>!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37179" y="6180516"/>
            <a:ext cx="5145358" cy="5868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Снижение</a:t>
            </a:r>
            <a:r>
              <a:rPr dirty="0" sz="18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числа</a:t>
            </a:r>
            <a:r>
              <a:rPr dirty="0" sz="1800" spc="-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интернет</a:t>
            </a:r>
            <a:r>
              <a:rPr dirty="0" sz="1800" b="1">
                <a:solidFill>
                  <a:srgbClr val="000000"/>
                </a:solidFill>
                <a:latin typeface="WQGUVA+PublicSans-Bold"/>
                <a:cs typeface="WQGUVA+PublicSans-Bold"/>
              </a:rPr>
              <a:t>-</a:t>
            </a: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мошенничеств</a:t>
            </a:r>
            <a:r>
              <a:rPr dirty="0" sz="1800" b="1">
                <a:solidFill>
                  <a:srgbClr val="000000"/>
                </a:solidFill>
                <a:latin typeface="WQGUVA+PublicSans-Bold"/>
                <a:cs typeface="WQGUVA+PublicSans-Bold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310557" y="6167192"/>
            <a:ext cx="5369511" cy="5868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Повышение</a:t>
            </a:r>
            <a:r>
              <a:rPr dirty="0" sz="18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раскрываемости</a:t>
            </a:r>
            <a:r>
              <a:rPr dirty="0" sz="1800" spc="-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преступлений</a:t>
            </a:r>
            <a:r>
              <a:rPr dirty="0" sz="1800" b="1">
                <a:solidFill>
                  <a:srgbClr val="000000"/>
                </a:solidFill>
                <a:latin typeface="WQGUVA+PublicSans-Bold"/>
                <a:cs typeface="WQGUVA+PublicSans-Bold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37179" y="6505153"/>
            <a:ext cx="7763034" cy="12222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Благодаря</a:t>
            </a:r>
            <a:r>
              <a:rPr dirty="0" sz="1800" spc="-1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активной</a:t>
            </a:r>
            <a:r>
              <a:rPr dirty="0" sz="1800" spc="-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информационной</a:t>
            </a:r>
            <a:r>
              <a:rPr dirty="0" sz="1800" spc="-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поддержке</a:t>
            </a:r>
            <a:r>
              <a:rPr dirty="0" sz="1800" spc="-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и</a:t>
            </a:r>
            <a:r>
              <a:rPr dirty="0" sz="1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обучению</a:t>
            </a:r>
          </a:p>
          <a:p>
            <a:pPr marL="0" marR="0">
              <a:lnSpc>
                <a:spcPts val="1875"/>
              </a:lnSpc>
              <a:spcBef>
                <a:spcPts val="6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граждан</a:t>
            </a:r>
            <a:r>
              <a:rPr dirty="0" sz="180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удалось</a:t>
            </a:r>
            <a:r>
              <a:rPr dirty="0" sz="1800" spc="-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добиться</a:t>
            </a:r>
            <a:r>
              <a:rPr dirty="0" sz="1800" spc="-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сокращения</a:t>
            </a:r>
            <a:r>
              <a:rPr dirty="0" sz="1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числа</a:t>
            </a:r>
            <a:r>
              <a:rPr dirty="0" sz="1800" spc="-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случаев</a:t>
            </a:r>
            <a:r>
              <a:rPr dirty="0" sz="1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интернет</a:t>
            </a:r>
          </a:p>
          <a:p>
            <a:pPr marL="0" marR="0">
              <a:lnSpc>
                <a:spcPts val="1920"/>
              </a:lnSpc>
              <a:spcBef>
                <a:spcPts val="608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WQGUVA+PublicSans-Bold"/>
                <a:cs typeface="WQGUVA+PublicSans-Bold"/>
              </a:rPr>
              <a:t>-</a:t>
            </a: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мошенничеств</a:t>
            </a:r>
            <a:r>
              <a:rPr dirty="0" sz="180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на</a:t>
            </a:r>
            <a:r>
              <a:rPr dirty="0" sz="18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WQGUVA+PublicSans-Bold"/>
                <a:cs typeface="WQGUVA+PublicSans-Bold"/>
              </a:rPr>
              <a:t>2,7%.</a:t>
            </a:r>
            <a:r>
              <a:rPr dirty="0" sz="1800" spc="-148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Конкретно</a:t>
            </a:r>
            <a:r>
              <a:rPr dirty="0" sz="1800" b="1">
                <a:solidFill>
                  <a:srgbClr val="000000"/>
                </a:solidFill>
                <a:latin typeface="WQGUVA+PublicSans-Bold"/>
                <a:cs typeface="WQGUVA+PublicSans-Bold"/>
              </a:rPr>
              <a:t>,</a:t>
            </a:r>
            <a:r>
              <a:rPr dirty="0" sz="1800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количество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310557" y="6491829"/>
            <a:ext cx="7579938" cy="2182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Усиление</a:t>
            </a:r>
            <a:r>
              <a:rPr dirty="0" sz="1800" spc="-1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осведомленности</a:t>
            </a:r>
            <a:r>
              <a:rPr dirty="0" sz="1800" spc="-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граждан</a:t>
            </a:r>
            <a:r>
              <a:rPr dirty="0" sz="180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и</a:t>
            </a:r>
            <a:r>
              <a:rPr dirty="0" sz="1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их</a:t>
            </a:r>
            <a:r>
              <a:rPr dirty="0" sz="1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способности</a:t>
            </a:r>
          </a:p>
          <a:p>
            <a:pPr marL="0" marR="0">
              <a:lnSpc>
                <a:spcPts val="1875"/>
              </a:lnSpc>
              <a:spcBef>
                <a:spcPts val="6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распознавать</a:t>
            </a:r>
            <a:r>
              <a:rPr dirty="0" sz="1800" spc="-1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мошеннические</a:t>
            </a:r>
            <a:r>
              <a:rPr dirty="0" sz="180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схемы</a:t>
            </a:r>
            <a:r>
              <a:rPr dirty="0" sz="18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способствовало</a:t>
            </a:r>
            <a:r>
              <a:rPr dirty="0" sz="1800" spc="-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росту</a:t>
            </a:r>
          </a:p>
          <a:p>
            <a:pPr marL="0" marR="0">
              <a:lnSpc>
                <a:spcPts val="1920"/>
              </a:lnSpc>
              <a:spcBef>
                <a:spcPts val="608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эффективности</a:t>
            </a:r>
            <a:r>
              <a:rPr dirty="0" sz="18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работы</a:t>
            </a:r>
            <a:r>
              <a:rPr dirty="0" sz="1800" spc="-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правоохранительных</a:t>
            </a:r>
            <a:r>
              <a:rPr dirty="0" sz="1800" spc="-1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органов</a:t>
            </a:r>
            <a:r>
              <a:rPr dirty="0" sz="1800" b="1">
                <a:solidFill>
                  <a:srgbClr val="000000"/>
                </a:solidFill>
                <a:latin typeface="WQGUVA+PublicSans-Bold"/>
                <a:cs typeface="WQGUVA+PublicSans-Bold"/>
              </a:rPr>
              <a:t>.</a:t>
            </a:r>
            <a:r>
              <a:rPr dirty="0" sz="1800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В</a:t>
            </a:r>
          </a:p>
          <a:p>
            <a:pPr marL="0" marR="0">
              <a:lnSpc>
                <a:spcPts val="192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результате</a:t>
            </a:r>
            <a:r>
              <a:rPr dirty="0" sz="1800" b="1">
                <a:solidFill>
                  <a:srgbClr val="000000"/>
                </a:solidFill>
                <a:latin typeface="WQGUVA+PublicSans-Bold"/>
                <a:cs typeface="WQGUVA+PublicSans-Bold"/>
              </a:rPr>
              <a:t>,</a:t>
            </a:r>
            <a:r>
              <a:rPr dirty="0" sz="1800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уровень</a:t>
            </a:r>
            <a:r>
              <a:rPr dirty="0" sz="1800" spc="-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раскрываемости</a:t>
            </a:r>
            <a:r>
              <a:rPr dirty="0" sz="1800" spc="-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интернет</a:t>
            </a:r>
            <a:r>
              <a:rPr dirty="0" sz="1800" b="1">
                <a:solidFill>
                  <a:srgbClr val="000000"/>
                </a:solidFill>
                <a:latin typeface="WQGUVA+PublicSans-Bold"/>
                <a:cs typeface="WQGUVA+PublicSans-Bold"/>
              </a:rPr>
              <a:t>-</a:t>
            </a: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мошенничеств</a:t>
            </a:r>
          </a:p>
          <a:p>
            <a:pPr marL="0" marR="0">
              <a:lnSpc>
                <a:spcPts val="1920"/>
              </a:lnSpc>
              <a:spcBef>
                <a:spcPts val="64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увеличился</a:t>
            </a:r>
            <a:r>
              <a:rPr dirty="0" sz="1800" spc="-1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на</a:t>
            </a:r>
            <a:r>
              <a:rPr dirty="0" sz="18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WQGUVA+PublicSans-Bold"/>
                <a:cs typeface="WQGUVA+PublicSans-Bold"/>
              </a:rPr>
              <a:t>2,8%,</a:t>
            </a:r>
            <a:r>
              <a:rPr dirty="0" sz="1800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что</a:t>
            </a:r>
            <a:r>
              <a:rPr dirty="0" sz="1800" spc="-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привело</a:t>
            </a:r>
            <a:r>
              <a:rPr dirty="0" sz="1800" spc="-1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к</a:t>
            </a:r>
            <a:r>
              <a:rPr dirty="0" sz="18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росту</a:t>
            </a:r>
            <a:r>
              <a:rPr dirty="0" sz="18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показателя</a:t>
            </a:r>
            <a:r>
              <a:rPr dirty="0" sz="1800" spc="-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с</a:t>
            </a:r>
            <a:r>
              <a:rPr dirty="0" sz="1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WQGUVA+PublicSans-Bold"/>
                <a:cs typeface="WQGUVA+PublicSans-Bold"/>
              </a:rPr>
              <a:t>19,5%</a:t>
            </a:r>
          </a:p>
          <a:p>
            <a:pPr marL="0" marR="0">
              <a:lnSpc>
                <a:spcPts val="192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до</a:t>
            </a:r>
            <a:r>
              <a:rPr dirty="0" sz="1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WQGUVA+PublicSans-Bold"/>
                <a:cs typeface="WQGUVA+PublicSans-Bold"/>
              </a:rPr>
              <a:t>22,3%.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37179" y="7460676"/>
            <a:ext cx="7608469" cy="9068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зарегистрированных</a:t>
            </a:r>
            <a:r>
              <a:rPr dirty="0" sz="1800" spc="-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инцидентов</a:t>
            </a:r>
            <a:r>
              <a:rPr dirty="0" sz="1800" spc="-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уменьшилось</a:t>
            </a:r>
            <a:r>
              <a:rPr dirty="0" sz="180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на</a:t>
            </a:r>
            <a:r>
              <a:rPr dirty="0" sz="18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WQGUVA+PublicSans-Bold"/>
                <a:cs typeface="WQGUVA+PublicSans-Bold"/>
              </a:rPr>
              <a:t>75</a:t>
            </a:r>
            <a:r>
              <a:rPr dirty="0" sz="1800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случаев</a:t>
            </a:r>
            <a:r>
              <a:rPr dirty="0" sz="1800" b="1">
                <a:solidFill>
                  <a:srgbClr val="000000"/>
                </a:solidFill>
                <a:latin typeface="WQGUVA+PublicSans-Bold"/>
                <a:cs typeface="WQGUVA+PublicSans-Bold"/>
              </a:rPr>
              <a:t>,</a:t>
            </a:r>
          </a:p>
          <a:p>
            <a:pPr marL="0" marR="0">
              <a:lnSpc>
                <a:spcPts val="1920"/>
              </a:lnSpc>
              <a:spcBef>
                <a:spcPts val="59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что</a:t>
            </a:r>
            <a:r>
              <a:rPr dirty="0" sz="1800" spc="-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соответствуетснижению</a:t>
            </a:r>
            <a:r>
              <a:rPr dirty="0" sz="1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с</a:t>
            </a:r>
            <a:r>
              <a:rPr dirty="0" sz="1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WQGUVA+PublicSans-Bold"/>
                <a:cs typeface="WQGUVA+PublicSans-Bold"/>
              </a:rPr>
              <a:t>2</a:t>
            </a:r>
            <a:r>
              <a:rPr dirty="0" sz="1800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WQGUVA+PublicSans-Bold"/>
                <a:cs typeface="WQGUVA+PublicSans-Bold"/>
              </a:rPr>
              <a:t>739</a:t>
            </a:r>
            <a:r>
              <a:rPr dirty="0" sz="1800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до</a:t>
            </a:r>
            <a:r>
              <a:rPr dirty="0" sz="1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WQGUVA+PublicSans-Bold"/>
                <a:cs typeface="WQGUVA+PublicSans-Bold"/>
              </a:rPr>
              <a:t>2</a:t>
            </a:r>
            <a:r>
              <a:rPr dirty="0" sz="1800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WQGUVA+PublicSans-Bold"/>
                <a:cs typeface="WQGUVA+PublicSans-Bold"/>
              </a:rPr>
              <a:t>664</a:t>
            </a:r>
            <a:r>
              <a:rPr dirty="0" sz="1800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1800">
                <a:solidFill>
                  <a:srgbClr val="000000"/>
                </a:solidFill>
                <a:latin typeface="JPUTJR+ArialMT"/>
                <a:cs typeface="JPUTJR+ArialMT"/>
              </a:rPr>
              <a:t>случаев</a:t>
            </a:r>
            <a:r>
              <a:rPr dirty="0" sz="1800" b="1">
                <a:solidFill>
                  <a:srgbClr val="000000"/>
                </a:solidFill>
                <a:latin typeface="WQGUVA+PublicSans-Bold"/>
                <a:cs typeface="WQGUVA+PublicSans-Bold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37179" y="8830508"/>
            <a:ext cx="14097335" cy="1081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89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>
                <a:solidFill>
                  <a:srgbClr val="000000"/>
                </a:solidFill>
                <a:latin typeface="JPUTJR+ArialMT"/>
                <a:cs typeface="JPUTJR+ArialMT"/>
              </a:rPr>
              <a:t>Эти</a:t>
            </a:r>
            <a:r>
              <a:rPr dirty="0" sz="2150" spc="-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50">
                <a:solidFill>
                  <a:srgbClr val="000000"/>
                </a:solidFill>
                <a:latin typeface="JPUTJR+ArialMT"/>
                <a:cs typeface="JPUTJR+ArialMT"/>
              </a:rPr>
              <a:t>результаты</a:t>
            </a:r>
            <a:r>
              <a:rPr dirty="0" sz="2150" spc="-4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50">
                <a:solidFill>
                  <a:srgbClr val="000000"/>
                </a:solidFill>
                <a:latin typeface="JPUTJR+ArialMT"/>
                <a:cs typeface="JPUTJR+ArialMT"/>
              </a:rPr>
              <a:t>подчеркивают</a:t>
            </a:r>
            <a:r>
              <a:rPr dirty="0" sz="2150" spc="-2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50">
                <a:solidFill>
                  <a:srgbClr val="000000"/>
                </a:solidFill>
                <a:latin typeface="JPUTJR+ArialMT"/>
                <a:cs typeface="JPUTJR+ArialMT"/>
              </a:rPr>
              <a:t>важность</a:t>
            </a:r>
            <a:r>
              <a:rPr dirty="0" sz="2150" spc="-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50">
                <a:solidFill>
                  <a:srgbClr val="000000"/>
                </a:solidFill>
                <a:latin typeface="JPUTJR+ArialMT"/>
                <a:cs typeface="JPUTJR+ArialMT"/>
              </a:rPr>
              <a:t>продолжения</a:t>
            </a:r>
            <a:r>
              <a:rPr dirty="0" sz="2150" spc="-1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50">
                <a:solidFill>
                  <a:srgbClr val="000000"/>
                </a:solidFill>
                <a:latin typeface="JPUTJR+ArialMT"/>
                <a:cs typeface="JPUTJR+ArialMT"/>
              </a:rPr>
              <a:t>информационно</a:t>
            </a:r>
            <a:r>
              <a:rPr dirty="0" sz="2150" b="1">
                <a:solidFill>
                  <a:srgbClr val="000000"/>
                </a:solidFill>
                <a:latin typeface="WQGUVA+PublicSans-Bold"/>
                <a:cs typeface="WQGUVA+PublicSans-Bold"/>
              </a:rPr>
              <a:t>-</a:t>
            </a:r>
            <a:r>
              <a:rPr dirty="0" sz="2150">
                <a:solidFill>
                  <a:srgbClr val="000000"/>
                </a:solidFill>
                <a:latin typeface="JPUTJR+ArialMT"/>
                <a:cs typeface="JPUTJR+ArialMT"/>
              </a:rPr>
              <a:t>разъяснительной</a:t>
            </a:r>
            <a:r>
              <a:rPr dirty="0" sz="2150" spc="-2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50">
                <a:solidFill>
                  <a:srgbClr val="000000"/>
                </a:solidFill>
                <a:latin typeface="JPUTJR+ArialMT"/>
                <a:cs typeface="JPUTJR+ArialMT"/>
              </a:rPr>
              <a:t>работы</a:t>
            </a:r>
            <a:r>
              <a:rPr dirty="0" sz="2150" b="1">
                <a:solidFill>
                  <a:srgbClr val="000000"/>
                </a:solidFill>
                <a:latin typeface="WQGUVA+PublicSans-Bold"/>
                <a:cs typeface="WQGUVA+PublicSans-Bold"/>
              </a:rPr>
              <a:t>,</a:t>
            </a:r>
          </a:p>
          <a:p>
            <a:pPr marL="0" marR="0">
              <a:lnSpc>
                <a:spcPts val="2289"/>
              </a:lnSpc>
              <a:spcBef>
                <a:spcPts val="714"/>
              </a:spcBef>
              <a:spcAft>
                <a:spcPts val="0"/>
              </a:spcAft>
            </a:pPr>
            <a:r>
              <a:rPr dirty="0" sz="2150">
                <a:solidFill>
                  <a:srgbClr val="000000"/>
                </a:solidFill>
                <a:latin typeface="JPUTJR+ArialMT"/>
                <a:cs typeface="JPUTJR+ArialMT"/>
              </a:rPr>
              <a:t>направленной</a:t>
            </a:r>
            <a:r>
              <a:rPr dirty="0" sz="2150" spc="-1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50">
                <a:solidFill>
                  <a:srgbClr val="000000"/>
                </a:solidFill>
                <a:latin typeface="JPUTJR+ArialMT"/>
                <a:cs typeface="JPUTJR+ArialMT"/>
              </a:rPr>
              <a:t>на</a:t>
            </a:r>
            <a:r>
              <a:rPr dirty="0" sz="2150" spc="-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50">
                <a:solidFill>
                  <a:srgbClr val="000000"/>
                </a:solidFill>
                <a:latin typeface="JPUTJR+ArialMT"/>
                <a:cs typeface="JPUTJR+ArialMT"/>
              </a:rPr>
              <a:t>обучение</a:t>
            </a:r>
            <a:r>
              <a:rPr dirty="0" sz="2150" spc="-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50">
                <a:solidFill>
                  <a:srgbClr val="000000"/>
                </a:solidFill>
                <a:latin typeface="JPUTJR+ArialMT"/>
                <a:cs typeface="JPUTJR+ArialMT"/>
              </a:rPr>
              <a:t>населения</a:t>
            </a:r>
            <a:r>
              <a:rPr dirty="0" sz="2150" spc="-1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50">
                <a:solidFill>
                  <a:srgbClr val="000000"/>
                </a:solidFill>
                <a:latin typeface="JPUTJR+ArialMT"/>
                <a:cs typeface="JPUTJR+ArialMT"/>
              </a:rPr>
              <a:t>и</a:t>
            </a:r>
            <a:r>
              <a:rPr dirty="0" sz="2150" spc="-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50">
                <a:solidFill>
                  <a:srgbClr val="000000"/>
                </a:solidFill>
                <a:latin typeface="JPUTJR+ArialMT"/>
                <a:cs typeface="JPUTJR+ArialMT"/>
              </a:rPr>
              <a:t>предотвращение</a:t>
            </a:r>
            <a:r>
              <a:rPr dirty="0" sz="2150" spc="-2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50">
                <a:solidFill>
                  <a:srgbClr val="000000"/>
                </a:solidFill>
                <a:latin typeface="JPUTJR+ArialMT"/>
                <a:cs typeface="JPUTJR+ArialMT"/>
              </a:rPr>
              <a:t>преступлений</a:t>
            </a:r>
            <a:r>
              <a:rPr dirty="0" sz="215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50">
                <a:solidFill>
                  <a:srgbClr val="000000"/>
                </a:solidFill>
                <a:latin typeface="JPUTJR+ArialMT"/>
                <a:cs typeface="JPUTJR+ArialMT"/>
              </a:rPr>
              <a:t>в</a:t>
            </a:r>
            <a:r>
              <a:rPr dirty="0" sz="2150" spc="-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50">
                <a:solidFill>
                  <a:srgbClr val="000000"/>
                </a:solidFill>
                <a:latin typeface="JPUTJR+ArialMT"/>
                <a:cs typeface="JPUTJR+ArialMT"/>
              </a:rPr>
              <a:t>цифровой</a:t>
            </a:r>
            <a:r>
              <a:rPr dirty="0" sz="2150" spc="-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50" spc="-15">
                <a:solidFill>
                  <a:srgbClr val="000000"/>
                </a:solidFill>
                <a:latin typeface="JPUTJR+ArialMT"/>
                <a:cs typeface="JPUTJR+ArialMT"/>
              </a:rPr>
              <a:t>среде</a:t>
            </a:r>
            <a:r>
              <a:rPr dirty="0" sz="2150" b="1">
                <a:solidFill>
                  <a:srgbClr val="000000"/>
                </a:solidFill>
                <a:latin typeface="WQGUVA+PublicSans-Bold"/>
                <a:cs typeface="WQGUVA+PublicSans-Bold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4711" y="494708"/>
            <a:ext cx="6687982" cy="2897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467"/>
              </a:lnSpc>
              <a:spcBef>
                <a:spcPts val="0"/>
              </a:spcBef>
              <a:spcAft>
                <a:spcPts val="0"/>
              </a:spcAft>
            </a:pPr>
            <a:r>
              <a:rPr dirty="0" sz="5250">
                <a:solidFill>
                  <a:srgbClr val="000000"/>
                </a:solidFill>
                <a:latin typeface="JPUTJR+ArialMT"/>
                <a:cs typeface="JPUTJR+ArialMT"/>
              </a:rPr>
              <a:t>Звонки</a:t>
            </a:r>
            <a:r>
              <a:rPr dirty="0" sz="5250" spc="-2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5250">
                <a:solidFill>
                  <a:srgbClr val="000000"/>
                </a:solidFill>
                <a:latin typeface="JPUTJR+ArialMT"/>
                <a:cs typeface="JPUTJR+ArialMT"/>
              </a:rPr>
              <a:t>от</a:t>
            </a:r>
            <a:r>
              <a:rPr dirty="0" sz="5250" spc="-3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5250">
                <a:solidFill>
                  <a:srgbClr val="000000"/>
                </a:solidFill>
                <a:latin typeface="JPUTJR+ArialMT"/>
                <a:cs typeface="JPUTJR+ArialMT"/>
              </a:rPr>
              <a:t>имени</a:t>
            </a:r>
          </a:p>
          <a:p>
            <a:pPr marL="0" marR="0">
              <a:lnSpc>
                <a:spcPts val="4722"/>
              </a:lnSpc>
              <a:spcBef>
                <a:spcPts val="0"/>
              </a:spcBef>
              <a:spcAft>
                <a:spcPts val="0"/>
              </a:spcAft>
            </a:pPr>
            <a:r>
              <a:rPr dirty="0" sz="5250">
                <a:solidFill>
                  <a:srgbClr val="000000"/>
                </a:solidFill>
                <a:latin typeface="JPUTJR+ArialMT"/>
                <a:cs typeface="JPUTJR+ArialMT"/>
              </a:rPr>
              <a:t>банков</a:t>
            </a:r>
          </a:p>
          <a:p>
            <a:pPr marL="0" marR="0">
              <a:lnSpc>
                <a:spcPts val="4721"/>
              </a:lnSpc>
              <a:spcBef>
                <a:spcPts val="0"/>
              </a:spcBef>
              <a:spcAft>
                <a:spcPts val="0"/>
              </a:spcAft>
            </a:pPr>
            <a:r>
              <a:rPr dirty="0" sz="5250">
                <a:solidFill>
                  <a:srgbClr val="000000"/>
                </a:solidFill>
                <a:latin typeface="JPUTJR+ArialMT"/>
                <a:cs typeface="JPUTJR+ArialMT"/>
              </a:rPr>
              <a:t>или</a:t>
            </a:r>
            <a:r>
              <a:rPr dirty="0" sz="5250" spc="-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5250">
                <a:solidFill>
                  <a:srgbClr val="000000"/>
                </a:solidFill>
                <a:latin typeface="JPUTJR+ArialMT"/>
                <a:cs typeface="JPUTJR+ArialMT"/>
              </a:rPr>
              <a:t>гос</a:t>
            </a:r>
            <a:r>
              <a:rPr dirty="0" sz="5250" b="1">
                <a:solidFill>
                  <a:srgbClr val="000000"/>
                </a:solidFill>
                <a:latin typeface="WQGUVA+PublicSans-Bold"/>
                <a:cs typeface="WQGUVA+PublicSans-Bold"/>
              </a:rPr>
              <a:t>.</a:t>
            </a:r>
            <a:r>
              <a:rPr dirty="0" sz="5250">
                <a:solidFill>
                  <a:srgbClr val="000000"/>
                </a:solidFill>
                <a:latin typeface="JPUTJR+ArialMT"/>
                <a:cs typeface="JPUTJR+ArialMT"/>
              </a:rPr>
              <a:t>служащих</a:t>
            </a:r>
            <a:r>
              <a:rPr dirty="0" sz="5250" b="1">
                <a:solidFill>
                  <a:srgbClr val="000000"/>
                </a:solidFill>
                <a:latin typeface="WQGUVA+PublicSans-Bold"/>
                <a:cs typeface="WQGUVA+PublicSans-Bold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4711" y="2690625"/>
            <a:ext cx="11834584" cy="42485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звонки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от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имени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сотрудников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службы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безопасности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банков</a:t>
            </a:r>
          </a:p>
          <a:p>
            <a:pPr marL="0" marR="0">
              <a:lnSpc>
                <a:spcPts val="2613"/>
              </a:lnSpc>
              <a:spcBef>
                <a:spcPts val="396"/>
              </a:spcBef>
              <a:spcAft>
                <a:spcPts val="0"/>
              </a:spcAft>
            </a:pP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либо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государственных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служащих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с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использованием</a:t>
            </a:r>
          </a:p>
          <a:p>
            <a:pPr marL="0" marR="0">
              <a:lnSpc>
                <a:spcPts val="2613"/>
              </a:lnSpc>
              <a:spcBef>
                <a:spcPts val="396"/>
              </a:spcBef>
              <a:spcAft>
                <a:spcPts val="0"/>
              </a:spcAft>
            </a:pP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искусственного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интеллекта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–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в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котором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составляется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диалог</a:t>
            </a:r>
          </a:p>
          <a:p>
            <a:pPr marL="0" marR="0">
              <a:lnSpc>
                <a:spcPts val="2613"/>
              </a:lnSpc>
              <a:spcBef>
                <a:spcPts val="396"/>
              </a:spcBef>
              <a:spcAft>
                <a:spcPts val="0"/>
              </a:spcAft>
            </a:pP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по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аудио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либо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видео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связи,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мошенниками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монтируются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не</a:t>
            </a:r>
          </a:p>
          <a:p>
            <a:pPr marL="0" marR="0">
              <a:lnSpc>
                <a:spcPts val="2613"/>
              </a:lnSpc>
              <a:spcBef>
                <a:spcPts val="446"/>
              </a:spcBef>
              <a:spcAft>
                <a:spcPts val="0"/>
              </a:spcAft>
            </a:pP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только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голоса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но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и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лица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собеседников.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e61100"/>
                </a:solidFill>
                <a:latin typeface="LHKWTN+OpenSans-Bold"/>
                <a:cs typeface="LHKWTN+OpenSans-Bold"/>
              </a:rPr>
              <a:t>Злоумышленники</a:t>
            </a:r>
          </a:p>
          <a:p>
            <a:pPr marL="0" marR="0">
              <a:lnSpc>
                <a:spcPts val="2613"/>
              </a:lnSpc>
              <a:spcBef>
                <a:spcPts val="396"/>
              </a:spcBef>
              <a:spcAft>
                <a:spcPts val="0"/>
              </a:spcAft>
            </a:pPr>
            <a:r>
              <a:rPr dirty="0" sz="2500" b="1">
                <a:solidFill>
                  <a:srgbClr val="e61100"/>
                </a:solidFill>
                <a:latin typeface="LHKWTN+OpenSans-Bold"/>
                <a:cs typeface="LHKWTN+OpenSans-Bold"/>
              </a:rPr>
              <a:t>представляются</a:t>
            </a:r>
            <a:r>
              <a:rPr dirty="0" sz="2500" b="1">
                <a:solidFill>
                  <a:srgbClr val="e611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e61100"/>
                </a:solidFill>
                <a:latin typeface="LHKWTN+OpenSans-Bold"/>
                <a:cs typeface="LHKWTN+OpenSans-Bold"/>
              </a:rPr>
              <a:t>сотрудниками</a:t>
            </a:r>
            <a:r>
              <a:rPr dirty="0" sz="2500" b="1">
                <a:solidFill>
                  <a:srgbClr val="e611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e61100"/>
                </a:solidFill>
                <a:latin typeface="LHKWTN+OpenSans-Bold"/>
                <a:cs typeface="LHKWTN+OpenSans-Bold"/>
              </a:rPr>
              <a:t>полиции,</a:t>
            </a:r>
            <a:r>
              <a:rPr dirty="0" sz="2500" b="1">
                <a:solidFill>
                  <a:srgbClr val="e611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e61100"/>
                </a:solidFill>
                <a:latin typeface="LHKWTN+OpenSans-Bold"/>
                <a:cs typeface="LHKWTN+OpenSans-Bold"/>
              </a:rPr>
              <a:t>национального</a:t>
            </a:r>
          </a:p>
          <a:p>
            <a:pPr marL="0" marR="0">
              <a:lnSpc>
                <a:spcPts val="2613"/>
              </a:lnSpc>
              <a:spcBef>
                <a:spcPts val="396"/>
              </a:spcBef>
              <a:spcAft>
                <a:spcPts val="0"/>
              </a:spcAft>
            </a:pPr>
            <a:r>
              <a:rPr dirty="0" sz="2500" b="1">
                <a:solidFill>
                  <a:srgbClr val="e61100"/>
                </a:solidFill>
                <a:latin typeface="LHKWTN+OpenSans-Bold"/>
                <a:cs typeface="LHKWTN+OpenSans-Bold"/>
              </a:rPr>
              <a:t>банка</a:t>
            </a:r>
            <a:r>
              <a:rPr dirty="0" sz="2500" b="1">
                <a:solidFill>
                  <a:srgbClr val="e611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e61100"/>
                </a:solidFill>
                <a:latin typeface="LHKWTN+OpenSans-Bold"/>
                <a:cs typeface="LHKWTN+OpenSans-Bold"/>
              </a:rPr>
              <a:t>либо</a:t>
            </a:r>
            <a:r>
              <a:rPr dirty="0" sz="2500" b="1">
                <a:solidFill>
                  <a:srgbClr val="e611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e61100"/>
                </a:solidFill>
                <a:latin typeface="LHKWTN+OpenSans-Bold"/>
                <a:cs typeface="LHKWTN+OpenSans-Bold"/>
              </a:rPr>
              <a:t>знакомыми</a:t>
            </a:r>
            <a:r>
              <a:rPr dirty="0" sz="2500" b="1">
                <a:solidFill>
                  <a:srgbClr val="e611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e61100"/>
                </a:solidFill>
                <a:latin typeface="LHKWTN+OpenSans-Bold"/>
                <a:cs typeface="LHKWTN+OpenSans-Bold"/>
              </a:rPr>
              <a:t>и</a:t>
            </a:r>
            <a:r>
              <a:rPr dirty="0" sz="2500" b="1">
                <a:solidFill>
                  <a:srgbClr val="e611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e61100"/>
                </a:solidFill>
                <a:latin typeface="LHKWTN+OpenSans-Bold"/>
                <a:cs typeface="LHKWTN+OpenSans-Bold"/>
              </a:rPr>
              <a:t>близкими</a:t>
            </a:r>
            <a:r>
              <a:rPr dirty="0" sz="2500" b="1">
                <a:solidFill>
                  <a:srgbClr val="e611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e61100"/>
                </a:solidFill>
                <a:latin typeface="LHKWTN+OpenSans-Bold"/>
                <a:cs typeface="LHKWTN+OpenSans-Bold"/>
              </a:rPr>
              <a:t>Вам</a:t>
            </a:r>
            <a:r>
              <a:rPr dirty="0" sz="2500" b="1">
                <a:solidFill>
                  <a:srgbClr val="e611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e61100"/>
                </a:solidFill>
                <a:latin typeface="LHKWTN+OpenSans-Bold"/>
                <a:cs typeface="LHKWTN+OpenSans-Bold"/>
              </a:rPr>
              <a:t>людьми.</a:t>
            </a:r>
          </a:p>
          <a:p>
            <a:pPr marL="0" marR="0">
              <a:lnSpc>
                <a:spcPts val="2613"/>
              </a:lnSpc>
              <a:spcBef>
                <a:spcPts val="396"/>
              </a:spcBef>
              <a:spcAft>
                <a:spcPts val="0"/>
              </a:spcAft>
            </a:pP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Могут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вводить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Вас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в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заблуждение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под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видом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проведения</a:t>
            </a:r>
          </a:p>
          <a:p>
            <a:pPr marL="0" marR="0">
              <a:lnSpc>
                <a:spcPts val="2613"/>
              </a:lnSpc>
              <a:spcBef>
                <a:spcPts val="396"/>
              </a:spcBef>
              <a:spcAft>
                <a:spcPts val="0"/>
              </a:spcAft>
            </a:pP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сомнительных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банковских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транзакции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либо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проведения</a:t>
            </a:r>
          </a:p>
          <a:p>
            <a:pPr marL="0" marR="0">
              <a:lnSpc>
                <a:spcPts val="2613"/>
              </a:lnSpc>
              <a:spcBef>
                <a:spcPts val="396"/>
              </a:spcBef>
              <a:spcAft>
                <a:spcPts val="0"/>
              </a:spcAft>
            </a:pP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спецоперации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по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поимке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злоумышленников.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4711" y="6895596"/>
            <a:ext cx="11796538" cy="11904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b="1">
                <a:solidFill>
                  <a:srgbClr val="004aad"/>
                </a:solidFill>
                <a:latin typeface="LHKWTN+OpenSans-Bold"/>
                <a:cs typeface="LHKWTN+OpenSans-Bold"/>
              </a:rPr>
              <a:t>Помните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,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полиция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не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привлекает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граждан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к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задержанию</a:t>
            </a:r>
          </a:p>
          <a:p>
            <a:pPr marL="0" marR="0">
              <a:lnSpc>
                <a:spcPts val="2613"/>
              </a:lnSpc>
              <a:spcBef>
                <a:spcPts val="396"/>
              </a:spcBef>
              <a:spcAft>
                <a:spcPts val="0"/>
              </a:spcAft>
            </a:pP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злоумышленников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по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телефону,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в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том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числе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по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500" b="1">
                <a:solidFill>
                  <a:srgbClr val="000000"/>
                </a:solidFill>
                <a:latin typeface="LHKWTN+OpenSans-Bold"/>
                <a:cs typeface="LHKWTN+OpenSans-Bold"/>
              </a:rPr>
              <a:t>видеосвязи.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96983" y="765316"/>
            <a:ext cx="5683122" cy="21094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2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 spc="-17">
                <a:solidFill>
                  <a:srgbClr val="000000"/>
                </a:solidFill>
                <a:latin typeface="JPUTJR+ArialMT"/>
                <a:cs typeface="JPUTJR+ArialMT"/>
              </a:rPr>
              <a:t>Привет</a:t>
            </a:r>
            <a:r>
              <a:rPr dirty="0" sz="2450">
                <a:solidFill>
                  <a:srgbClr val="000000"/>
                </a:solidFill>
                <a:latin typeface="JBDATK+PublicSans-Regular"/>
                <a:cs typeface="JBDATK+PublicSans-Regular"/>
              </a:rPr>
              <a:t>,</a:t>
            </a:r>
            <a:r>
              <a:rPr dirty="0" sz="2450" spc="-23">
                <a:solidFill>
                  <a:srgbClr val="000000"/>
                </a:solidFill>
                <a:latin typeface="JBDATK+PublicSans-Regular"/>
                <a:cs typeface="JBDATK+PublicSans-Regular"/>
              </a:rPr>
              <a:t> </a:t>
            </a:r>
            <a:r>
              <a:rPr dirty="0" sz="2450">
                <a:solidFill>
                  <a:srgbClr val="000000"/>
                </a:solidFill>
                <a:latin typeface="JPUTJR+ArialMT"/>
                <a:cs typeface="JPUTJR+ArialMT"/>
              </a:rPr>
              <a:t>моя</a:t>
            </a:r>
            <a:r>
              <a:rPr dirty="0" sz="245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50">
                <a:solidFill>
                  <a:srgbClr val="000000"/>
                </a:solidFill>
                <a:latin typeface="JPUTJR+ArialMT"/>
                <a:cs typeface="JPUTJR+ArialMT"/>
              </a:rPr>
              <a:t>племяшка</a:t>
            </a:r>
            <a:r>
              <a:rPr dirty="0" sz="245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50">
                <a:solidFill>
                  <a:srgbClr val="000000"/>
                </a:solidFill>
                <a:latin typeface="JPUTJR+ArialMT"/>
                <a:cs typeface="JPUTJR+ArialMT"/>
              </a:rPr>
              <a:t>учавствует</a:t>
            </a:r>
          </a:p>
          <a:p>
            <a:pPr marL="344991" marR="0">
              <a:lnSpc>
                <a:spcPts val="2620"/>
              </a:lnSpc>
              <a:spcBef>
                <a:spcPts val="867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JPUTJR+ArialMT"/>
                <a:cs typeface="JPUTJR+ArialMT"/>
              </a:rPr>
              <a:t>в</a:t>
            </a:r>
            <a:r>
              <a:rPr dirty="0" sz="245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50">
                <a:solidFill>
                  <a:srgbClr val="000000"/>
                </a:solidFill>
                <a:latin typeface="JPUTJR+ArialMT"/>
                <a:cs typeface="JPUTJR+ArialMT"/>
              </a:rPr>
              <a:t>конкурсе</a:t>
            </a:r>
            <a:r>
              <a:rPr dirty="0" sz="2450" spc="-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50">
                <a:solidFill>
                  <a:srgbClr val="000000"/>
                </a:solidFill>
                <a:latin typeface="JPUTJR+ArialMT"/>
                <a:cs typeface="JPUTJR+ArialMT"/>
              </a:rPr>
              <a:t>талантов</a:t>
            </a:r>
            <a:r>
              <a:rPr dirty="0" sz="2450">
                <a:solidFill>
                  <a:srgbClr val="000000"/>
                </a:solidFill>
                <a:latin typeface="JBDATK+PublicSans-Regular"/>
                <a:cs typeface="JBDATK+PublicSans-Regular"/>
              </a:rPr>
              <a:t>,</a:t>
            </a:r>
            <a:r>
              <a:rPr dirty="0" sz="2450" spc="-23">
                <a:solidFill>
                  <a:srgbClr val="000000"/>
                </a:solidFill>
                <a:latin typeface="JBDATK+PublicSans-Regular"/>
                <a:cs typeface="JBDATK+PublicSans-Regular"/>
              </a:rPr>
              <a:t> </a:t>
            </a:r>
            <a:r>
              <a:rPr dirty="0" sz="2450">
                <a:solidFill>
                  <a:srgbClr val="000000"/>
                </a:solidFill>
                <a:latin typeface="JPUTJR+ArialMT"/>
                <a:cs typeface="JPUTJR+ArialMT"/>
              </a:rPr>
              <a:t>можешь</a:t>
            </a:r>
          </a:p>
          <a:p>
            <a:pPr marL="351856" marR="0">
              <a:lnSpc>
                <a:spcPts val="2559"/>
              </a:lnSpc>
              <a:spcBef>
                <a:spcPts val="816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JPUTJR+ArialMT"/>
                <a:cs typeface="JPUTJR+ArialMT"/>
              </a:rPr>
              <a:t>проголосовать</a:t>
            </a:r>
            <a:r>
              <a:rPr dirty="0" sz="2450" spc="-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50">
                <a:solidFill>
                  <a:srgbClr val="000000"/>
                </a:solidFill>
                <a:latin typeface="JPUTJR+ArialMT"/>
                <a:cs typeface="JPUTJR+ArialMT"/>
              </a:rPr>
              <a:t>за</a:t>
            </a:r>
            <a:r>
              <a:rPr dirty="0" sz="2450" spc="-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50">
                <a:solidFill>
                  <a:srgbClr val="000000"/>
                </a:solidFill>
                <a:latin typeface="JPUTJR+ArialMT"/>
                <a:cs typeface="JPUTJR+ArialMT"/>
              </a:rPr>
              <a:t>нее</a:t>
            </a:r>
            <a:r>
              <a:rPr dirty="0" sz="2450" spc="-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50">
                <a:solidFill>
                  <a:srgbClr val="000000"/>
                </a:solidFill>
                <a:latin typeface="JPUTJR+ArialMT"/>
                <a:cs typeface="JPUTJR+ArialMT"/>
              </a:rPr>
              <a:t>по</a:t>
            </a:r>
            <a:r>
              <a:rPr dirty="0" sz="2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50">
                <a:solidFill>
                  <a:srgbClr val="000000"/>
                </a:solidFill>
                <a:latin typeface="JPUTJR+ArialMT"/>
                <a:cs typeface="JPUTJR+ArialMT"/>
              </a:rPr>
              <a:t>этой</a:t>
            </a:r>
          </a:p>
          <a:p>
            <a:pPr marL="1909774" marR="0">
              <a:lnSpc>
                <a:spcPts val="2620"/>
              </a:lnSpc>
              <a:spcBef>
                <a:spcPts val="829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JPUTJR+ArialMT"/>
                <a:cs typeface="JPUTJR+ArialMT"/>
              </a:rPr>
              <a:t>ссылке</a:t>
            </a:r>
            <a:r>
              <a:rPr dirty="0" sz="2450">
                <a:solidFill>
                  <a:srgbClr val="000000"/>
                </a:solidFill>
                <a:latin typeface="JBDATK+PublicSans-Regular"/>
                <a:cs typeface="JBDATK+PublicSans-Regular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312461" y="771160"/>
            <a:ext cx="6328348" cy="3294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467"/>
              </a:lnSpc>
              <a:spcBef>
                <a:spcPts val="0"/>
              </a:spcBef>
              <a:spcAft>
                <a:spcPts val="0"/>
              </a:spcAft>
            </a:pPr>
            <a:r>
              <a:rPr dirty="0" sz="5250">
                <a:solidFill>
                  <a:srgbClr val="000000"/>
                </a:solidFill>
                <a:latin typeface="JPUTJR+ArialMT"/>
                <a:cs typeface="JPUTJR+ArialMT"/>
              </a:rPr>
              <a:t>Неправомерный</a:t>
            </a:r>
          </a:p>
          <a:p>
            <a:pPr marL="0" marR="0">
              <a:lnSpc>
                <a:spcPts val="5467"/>
              </a:lnSpc>
              <a:spcBef>
                <a:spcPts val="833"/>
              </a:spcBef>
              <a:spcAft>
                <a:spcPts val="0"/>
              </a:spcAft>
            </a:pPr>
            <a:r>
              <a:rPr dirty="0" sz="5250">
                <a:solidFill>
                  <a:srgbClr val="000000"/>
                </a:solidFill>
                <a:latin typeface="JPUTJR+ArialMT"/>
                <a:cs typeface="JPUTJR+ArialMT"/>
              </a:rPr>
              <a:t>доступ</a:t>
            </a:r>
            <a:r>
              <a:rPr dirty="0" sz="5250" spc="-2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5250">
                <a:solidFill>
                  <a:srgbClr val="000000"/>
                </a:solidFill>
                <a:latin typeface="JPUTJR+ArialMT"/>
                <a:cs typeface="JPUTJR+ArialMT"/>
              </a:rPr>
              <a:t>к</a:t>
            </a:r>
            <a:r>
              <a:rPr dirty="0" sz="5250" spc="-1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5250">
                <a:solidFill>
                  <a:srgbClr val="000000"/>
                </a:solidFill>
                <a:latin typeface="JPUTJR+ArialMT"/>
                <a:cs typeface="JPUTJR+ArialMT"/>
              </a:rPr>
              <a:t>аккаунту</a:t>
            </a:r>
          </a:p>
          <a:p>
            <a:pPr marL="0" marR="0">
              <a:lnSpc>
                <a:spcPts val="5467"/>
              </a:lnSpc>
              <a:spcBef>
                <a:spcPts val="833"/>
              </a:spcBef>
              <a:spcAft>
                <a:spcPts val="0"/>
              </a:spcAft>
            </a:pPr>
            <a:r>
              <a:rPr dirty="0" sz="5250">
                <a:solidFill>
                  <a:srgbClr val="000000"/>
                </a:solidFill>
                <a:latin typeface="JPUTJR+ArialMT"/>
                <a:cs typeface="JPUTJR+ArialMT"/>
              </a:rPr>
              <a:t>мессенджера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19383" y="2511820"/>
            <a:ext cx="2748049" cy="7995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2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JBDATK+PublicSans-Regular"/>
                <a:cs typeface="JBDATK+PublicSans-Regular"/>
              </a:rPr>
              <a:t>*************.com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12461" y="3158441"/>
            <a:ext cx="5327525" cy="1711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598"/>
              </a:lnSpc>
              <a:spcBef>
                <a:spcPts val="0"/>
              </a:spcBef>
              <a:spcAft>
                <a:spcPts val="0"/>
              </a:spcAft>
            </a:pPr>
            <a:r>
              <a:rPr dirty="0" sz="5250" b="1">
                <a:solidFill>
                  <a:srgbClr val="000000"/>
                </a:solidFill>
                <a:latin typeface="WQGUVA+PublicSans-Bold"/>
                <a:cs typeface="WQGUVA+PublicSans-Bold"/>
              </a:rPr>
              <a:t>«What’s</a:t>
            </a:r>
            <a:r>
              <a:rPr dirty="0" sz="5250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5250" b="1">
                <a:solidFill>
                  <a:srgbClr val="000000"/>
                </a:solidFill>
                <a:latin typeface="WQGUVA+PublicSans-Bold"/>
                <a:cs typeface="WQGUVA+PublicSans-Bold"/>
              </a:rPr>
              <a:t>App»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312461" y="3949877"/>
            <a:ext cx="7073352" cy="5152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 spc="-15">
                <a:solidFill>
                  <a:srgbClr val="000000"/>
                </a:solidFill>
                <a:latin typeface="JPUTJR+ArialMT"/>
                <a:cs typeface="JPUTJR+ArialMT"/>
              </a:rPr>
              <a:t>Злоумышленники</a:t>
            </a:r>
            <a:r>
              <a:rPr dirty="0" sz="2700" spc="-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 spc="-14">
                <a:solidFill>
                  <a:srgbClr val="000000"/>
                </a:solidFill>
                <a:latin typeface="JPUTJR+ArialMT"/>
                <a:cs typeface="JPUTJR+ArialMT"/>
              </a:rPr>
              <a:t>используют</a:t>
            </a:r>
          </a:p>
          <a:p>
            <a:pPr marL="0" marR="0">
              <a:lnSpc>
                <a:spcPts val="2855"/>
              </a:lnSpc>
              <a:spcBef>
                <a:spcPts val="854"/>
              </a:spcBef>
              <a:spcAft>
                <a:spcPts val="0"/>
              </a:spcAft>
            </a:pPr>
            <a:r>
              <a:rPr dirty="0" sz="2700" spc="-14">
                <a:solidFill>
                  <a:srgbClr val="000000"/>
                </a:solidFill>
                <a:latin typeface="JPUTJR+ArialMT"/>
                <a:cs typeface="JPUTJR+ArialMT"/>
              </a:rPr>
              <a:t>вредоносную</a:t>
            </a:r>
            <a:r>
              <a:rPr dirty="0" sz="2700" spc="-1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 spc="-12">
                <a:solidFill>
                  <a:srgbClr val="000000"/>
                </a:solidFill>
                <a:latin typeface="JPUTJR+ArialMT"/>
                <a:cs typeface="JPUTJR+ArialMT"/>
              </a:rPr>
              <a:t>ссылку</a:t>
            </a:r>
            <a:r>
              <a:rPr dirty="0" sz="2700" b="1">
                <a:solidFill>
                  <a:srgbClr val="000000"/>
                </a:solidFill>
                <a:latin typeface="WQGUVA+PublicSans-Bold"/>
                <a:cs typeface="WQGUVA+PublicSans-Bold"/>
              </a:rPr>
              <a:t>,</a:t>
            </a:r>
            <a:r>
              <a:rPr dirty="0" sz="2700" spc="-29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2700" spc="-13">
                <a:solidFill>
                  <a:srgbClr val="000000"/>
                </a:solidFill>
                <a:latin typeface="JPUTJR+ArialMT"/>
                <a:cs typeface="JPUTJR+ArialMT"/>
              </a:rPr>
              <a:t>которая</a:t>
            </a:r>
            <a:r>
              <a:rPr dirty="0" sz="2700" spc="-1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 spc="-13">
                <a:solidFill>
                  <a:srgbClr val="000000"/>
                </a:solidFill>
                <a:latin typeface="JPUTJR+ArialMT"/>
                <a:cs typeface="JPUTJR+ArialMT"/>
              </a:rPr>
              <a:t>как</a:t>
            </a:r>
          </a:p>
          <a:p>
            <a:pPr marL="0" marR="0">
              <a:lnSpc>
                <a:spcPts val="2788"/>
              </a:lnSpc>
              <a:spcBef>
                <a:spcPts val="995"/>
              </a:spcBef>
              <a:spcAft>
                <a:spcPts val="0"/>
              </a:spcAft>
            </a:pPr>
            <a:r>
              <a:rPr dirty="0" sz="2700" spc="-14">
                <a:solidFill>
                  <a:srgbClr val="000000"/>
                </a:solidFill>
                <a:latin typeface="JPUTJR+ArialMT"/>
                <a:cs typeface="JPUTJR+ArialMT"/>
              </a:rPr>
              <a:t>правила</a:t>
            </a:r>
            <a:r>
              <a:rPr dirty="0" sz="2700" spc="-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 spc="-13">
                <a:solidFill>
                  <a:srgbClr val="000000"/>
                </a:solidFill>
                <a:latin typeface="JPUTJR+ArialMT"/>
                <a:cs typeface="JPUTJR+ArialMT"/>
              </a:rPr>
              <a:t>поступает</a:t>
            </a:r>
            <a:r>
              <a:rPr dirty="0" sz="2700" spc="-1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 spc="-14">
                <a:solidFill>
                  <a:srgbClr val="000000"/>
                </a:solidFill>
                <a:latin typeface="JPUTJR+ArialMT"/>
                <a:cs typeface="JPUTJR+ArialMT"/>
              </a:rPr>
              <a:t>от</a:t>
            </a:r>
            <a:r>
              <a:rPr dirty="0" sz="2700" spc="-1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 spc="-15">
                <a:solidFill>
                  <a:srgbClr val="000000"/>
                </a:solidFill>
                <a:latin typeface="JPUTJR+ArialMT"/>
                <a:cs typeface="JPUTJR+ArialMT"/>
              </a:rPr>
              <a:t>знакомых</a:t>
            </a:r>
          </a:p>
          <a:p>
            <a:pPr marL="0" marR="0">
              <a:lnSpc>
                <a:spcPts val="2855"/>
              </a:lnSpc>
              <a:spcBef>
                <a:spcPts val="854"/>
              </a:spcBef>
              <a:spcAft>
                <a:spcPts val="0"/>
              </a:spcAft>
            </a:pPr>
            <a:r>
              <a:rPr dirty="0" sz="2700" spc="-12">
                <a:solidFill>
                  <a:srgbClr val="000000"/>
                </a:solidFill>
                <a:latin typeface="JPUTJR+ArialMT"/>
                <a:cs typeface="JPUTJR+ArialMT"/>
              </a:rPr>
              <a:t>контактов</a:t>
            </a:r>
            <a:r>
              <a:rPr dirty="0" sz="2700" b="1">
                <a:solidFill>
                  <a:srgbClr val="000000"/>
                </a:solidFill>
                <a:latin typeface="WQGUVA+PublicSans-Bold"/>
                <a:cs typeface="WQGUVA+PublicSans-Bold"/>
              </a:rPr>
              <a:t>.</a:t>
            </a:r>
            <a:r>
              <a:rPr dirty="0" sz="2700" spc="-21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2700" spc="-15">
                <a:solidFill>
                  <a:srgbClr val="e61100"/>
                </a:solidFill>
                <a:latin typeface="JPUTJR+ArialMT"/>
                <a:cs typeface="JPUTJR+ArialMT"/>
              </a:rPr>
              <a:t>После</a:t>
            </a:r>
            <a:r>
              <a:rPr dirty="0" sz="2700" spc="-105">
                <a:solidFill>
                  <a:srgbClr val="e61100"/>
                </a:solidFill>
                <a:latin typeface="Times New Roman"/>
                <a:cs typeface="Times New Roman"/>
              </a:rPr>
              <a:t> </a:t>
            </a:r>
            <a:r>
              <a:rPr dirty="0" sz="2700" spc="-14">
                <a:solidFill>
                  <a:srgbClr val="e61100"/>
                </a:solidFill>
                <a:latin typeface="JPUTJR+ArialMT"/>
                <a:cs typeface="JPUTJR+ArialMT"/>
              </a:rPr>
              <a:t>прохождения</a:t>
            </a:r>
            <a:r>
              <a:rPr dirty="0" sz="2700" spc="-193">
                <a:solidFill>
                  <a:srgbClr val="e61100"/>
                </a:solidFill>
                <a:latin typeface="Times New Roman"/>
                <a:cs typeface="Times New Roman"/>
              </a:rPr>
              <a:t> </a:t>
            </a:r>
            <a:r>
              <a:rPr dirty="0" sz="2700" spc="-14">
                <a:solidFill>
                  <a:srgbClr val="e61100"/>
                </a:solidFill>
                <a:latin typeface="JPUTJR+ArialMT"/>
                <a:cs typeface="JPUTJR+ArialMT"/>
              </a:rPr>
              <a:t>по</a:t>
            </a:r>
          </a:p>
          <a:p>
            <a:pPr marL="0" marR="0">
              <a:lnSpc>
                <a:spcPts val="2788"/>
              </a:lnSpc>
              <a:spcBef>
                <a:spcPts val="995"/>
              </a:spcBef>
              <a:spcAft>
                <a:spcPts val="0"/>
              </a:spcAft>
            </a:pPr>
            <a:r>
              <a:rPr dirty="0" sz="2700" spc="-13">
                <a:solidFill>
                  <a:srgbClr val="e61100"/>
                </a:solidFill>
                <a:latin typeface="JPUTJR+ArialMT"/>
                <a:cs typeface="JPUTJR+ArialMT"/>
              </a:rPr>
              <a:t>указанной</a:t>
            </a:r>
            <a:r>
              <a:rPr dirty="0" sz="2700" spc="-108">
                <a:solidFill>
                  <a:srgbClr val="e61100"/>
                </a:solidFill>
                <a:latin typeface="Times New Roman"/>
                <a:cs typeface="Times New Roman"/>
              </a:rPr>
              <a:t> </a:t>
            </a:r>
            <a:r>
              <a:rPr dirty="0" sz="2700" spc="-14">
                <a:solidFill>
                  <a:srgbClr val="e61100"/>
                </a:solidFill>
                <a:latin typeface="JPUTJR+ArialMT"/>
                <a:cs typeface="JPUTJR+ArialMT"/>
              </a:rPr>
              <a:t>ссылке</a:t>
            </a:r>
            <a:r>
              <a:rPr dirty="0" sz="2700" spc="-102">
                <a:solidFill>
                  <a:srgbClr val="e61100"/>
                </a:solidFill>
                <a:latin typeface="Times New Roman"/>
                <a:cs typeface="Times New Roman"/>
              </a:rPr>
              <a:t> </a:t>
            </a:r>
            <a:r>
              <a:rPr dirty="0" sz="2700" spc="-14">
                <a:solidFill>
                  <a:srgbClr val="e61100"/>
                </a:solidFill>
                <a:latin typeface="JPUTJR+ArialMT"/>
                <a:cs typeface="JPUTJR+ArialMT"/>
              </a:rPr>
              <a:t>они</a:t>
            </a:r>
            <a:r>
              <a:rPr dirty="0" sz="2700" spc="-109">
                <a:solidFill>
                  <a:srgbClr val="e61100"/>
                </a:solidFill>
                <a:latin typeface="Times New Roman"/>
                <a:cs typeface="Times New Roman"/>
              </a:rPr>
              <a:t> </a:t>
            </a:r>
            <a:r>
              <a:rPr dirty="0" sz="2700" spc="-15">
                <a:solidFill>
                  <a:srgbClr val="e61100"/>
                </a:solidFill>
                <a:latin typeface="JPUTJR+ArialMT"/>
                <a:cs typeface="JPUTJR+ArialMT"/>
              </a:rPr>
              <a:t>получают</a:t>
            </a:r>
            <a:r>
              <a:rPr dirty="0" sz="2700" spc="-209">
                <a:solidFill>
                  <a:srgbClr val="e61100"/>
                </a:solidFill>
                <a:latin typeface="Times New Roman"/>
                <a:cs typeface="Times New Roman"/>
              </a:rPr>
              <a:t> </a:t>
            </a:r>
            <a:r>
              <a:rPr dirty="0" sz="2700" spc="-13">
                <a:solidFill>
                  <a:srgbClr val="e61100"/>
                </a:solidFill>
                <a:latin typeface="JPUTJR+ArialMT"/>
                <a:cs typeface="JPUTJR+ArialMT"/>
              </a:rPr>
              <a:t>доступ</a:t>
            </a:r>
          </a:p>
          <a:p>
            <a:pPr marL="0" marR="0">
              <a:lnSpc>
                <a:spcPts val="2855"/>
              </a:lnSpc>
              <a:spcBef>
                <a:spcPts val="854"/>
              </a:spcBef>
              <a:spcAft>
                <a:spcPts val="0"/>
              </a:spcAft>
            </a:pPr>
            <a:r>
              <a:rPr dirty="0" sz="2700">
                <a:solidFill>
                  <a:srgbClr val="e61100"/>
                </a:solidFill>
                <a:latin typeface="JPUTJR+ArialMT"/>
                <a:cs typeface="JPUTJR+ArialMT"/>
              </a:rPr>
              <a:t>к</a:t>
            </a:r>
            <a:r>
              <a:rPr dirty="0" sz="2700" spc="-119">
                <a:solidFill>
                  <a:srgbClr val="e61100"/>
                </a:solidFill>
                <a:latin typeface="Times New Roman"/>
                <a:cs typeface="Times New Roman"/>
              </a:rPr>
              <a:t> </a:t>
            </a:r>
            <a:r>
              <a:rPr dirty="0" sz="2700" spc="-13">
                <a:solidFill>
                  <a:srgbClr val="e61100"/>
                </a:solidFill>
                <a:latin typeface="JPUTJR+ArialMT"/>
                <a:cs typeface="JPUTJR+ArialMT"/>
              </a:rPr>
              <a:t>учетной</a:t>
            </a:r>
            <a:r>
              <a:rPr dirty="0" sz="2700" spc="-192">
                <a:solidFill>
                  <a:srgbClr val="e61100"/>
                </a:solidFill>
                <a:latin typeface="Times New Roman"/>
                <a:cs typeface="Times New Roman"/>
              </a:rPr>
              <a:t> </a:t>
            </a:r>
            <a:r>
              <a:rPr dirty="0" sz="2700" spc="-11">
                <a:solidFill>
                  <a:srgbClr val="e61100"/>
                </a:solidFill>
                <a:latin typeface="JPUTJR+ArialMT"/>
                <a:cs typeface="JPUTJR+ArialMT"/>
              </a:rPr>
              <a:t>записи</a:t>
            </a:r>
            <a:r>
              <a:rPr dirty="0" sz="2700" b="1">
                <a:solidFill>
                  <a:srgbClr val="000000"/>
                </a:solidFill>
                <a:latin typeface="WQGUVA+PublicSans-Bold"/>
                <a:cs typeface="WQGUVA+PublicSans-Bold"/>
              </a:rPr>
              <a:t>,</a:t>
            </a:r>
            <a:r>
              <a:rPr dirty="0" sz="2700" spc="-29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2700" spc="-13">
                <a:solidFill>
                  <a:srgbClr val="000000"/>
                </a:solidFill>
                <a:latin typeface="JPUTJR+ArialMT"/>
                <a:cs typeface="JPUTJR+ArialMT"/>
              </a:rPr>
              <a:t>затем</a:t>
            </a:r>
            <a:r>
              <a:rPr dirty="0" sz="2700" spc="-2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 spc="-15">
                <a:solidFill>
                  <a:srgbClr val="000000"/>
                </a:solidFill>
                <a:latin typeface="JPUTJR+ArialMT"/>
                <a:cs typeface="JPUTJR+ArialMT"/>
              </a:rPr>
              <a:t>рассылают</a:t>
            </a:r>
          </a:p>
          <a:p>
            <a:pPr marL="0" marR="0">
              <a:lnSpc>
                <a:spcPts val="2788"/>
              </a:lnSpc>
              <a:spcBef>
                <a:spcPts val="995"/>
              </a:spcBef>
              <a:spcAft>
                <a:spcPts val="0"/>
              </a:spcAft>
            </a:pPr>
            <a:r>
              <a:rPr dirty="0" sz="2700" spc="-16">
                <a:solidFill>
                  <a:srgbClr val="000000"/>
                </a:solidFill>
                <a:latin typeface="JPUTJR+ArialMT"/>
                <a:cs typeface="JPUTJR+ArialMT"/>
              </a:rPr>
              <a:t>информацию</a:t>
            </a:r>
            <a:r>
              <a:rPr dirty="0" sz="2700" spc="-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 spc="-13">
                <a:solidFill>
                  <a:srgbClr val="000000"/>
                </a:solidFill>
                <a:latin typeface="JPUTJR+ArialMT"/>
                <a:cs typeface="JPUTJR+ArialMT"/>
              </a:rPr>
              <a:t>всем</a:t>
            </a:r>
            <a:r>
              <a:rPr dirty="0" sz="2700" spc="-1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 spc="-13">
                <a:solidFill>
                  <a:srgbClr val="000000"/>
                </a:solidFill>
                <a:latin typeface="JPUTJR+ArialMT"/>
                <a:cs typeface="JPUTJR+ArialMT"/>
              </a:rPr>
              <a:t>контактам</a:t>
            </a:r>
            <a:r>
              <a:rPr dirty="0" sz="2700" spc="-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JPUTJR+ArialMT"/>
                <a:cs typeface="JPUTJR+ArialMT"/>
              </a:rPr>
              <a:t>с</a:t>
            </a:r>
          </a:p>
          <a:p>
            <a:pPr marL="0" marR="0">
              <a:lnSpc>
                <a:spcPts val="2788"/>
              </a:lnSpc>
              <a:spcBef>
                <a:spcPts val="908"/>
              </a:spcBef>
              <a:spcAft>
                <a:spcPts val="0"/>
              </a:spcAft>
            </a:pPr>
            <a:r>
              <a:rPr dirty="0" sz="2700" spc="-14">
                <a:solidFill>
                  <a:srgbClr val="000000"/>
                </a:solidFill>
                <a:latin typeface="JPUTJR+ArialMT"/>
                <a:cs typeface="JPUTJR+ArialMT"/>
              </a:rPr>
              <a:t>просьбой</a:t>
            </a:r>
            <a:r>
              <a:rPr dirty="0" sz="2700" spc="-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 spc="-15">
                <a:solidFill>
                  <a:srgbClr val="000000"/>
                </a:solidFill>
                <a:latin typeface="JPUTJR+ArialMT"/>
                <a:cs typeface="JPUTJR+ArialMT"/>
              </a:rPr>
              <a:t>одолжить</a:t>
            </a:r>
            <a:r>
              <a:rPr dirty="0" sz="2700" spc="-2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 spc="-16">
                <a:solidFill>
                  <a:srgbClr val="000000"/>
                </a:solidFill>
                <a:latin typeface="JPUTJR+ArialMT"/>
                <a:cs typeface="JPUTJR+ArialMT"/>
              </a:rPr>
              <a:t>денежные</a:t>
            </a:r>
          </a:p>
          <a:p>
            <a:pPr marL="0" marR="0">
              <a:lnSpc>
                <a:spcPts val="2855"/>
              </a:lnSpc>
              <a:spcBef>
                <a:spcPts val="904"/>
              </a:spcBef>
              <a:spcAft>
                <a:spcPts val="0"/>
              </a:spcAft>
            </a:pPr>
            <a:r>
              <a:rPr dirty="0" sz="2700" spc="-24">
                <a:solidFill>
                  <a:srgbClr val="000000"/>
                </a:solidFill>
                <a:latin typeface="JPUTJR+ArialMT"/>
                <a:cs typeface="JPUTJR+ArialMT"/>
              </a:rPr>
              <a:t>средства</a:t>
            </a:r>
            <a:r>
              <a:rPr dirty="0" sz="2700" b="1">
                <a:solidFill>
                  <a:srgbClr val="000000"/>
                </a:solidFill>
                <a:latin typeface="WQGUVA+PublicSans-Bold"/>
                <a:cs typeface="WQGUVA+PublicSans-Bold"/>
              </a:rPr>
              <a:t>,</a:t>
            </a:r>
            <a:r>
              <a:rPr dirty="0" sz="2700" spc="-29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2700" spc="-14">
                <a:solidFill>
                  <a:srgbClr val="000000"/>
                </a:solidFill>
                <a:latin typeface="JPUTJR+ArialMT"/>
                <a:cs typeface="JPUTJR+ArialMT"/>
              </a:rPr>
              <a:t>которые</a:t>
            </a:r>
            <a:r>
              <a:rPr dirty="0" sz="2700" spc="-1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 spc="-14">
                <a:solidFill>
                  <a:srgbClr val="000000"/>
                </a:solidFill>
                <a:latin typeface="JPUTJR+ArialMT"/>
                <a:cs typeface="JPUTJR+ArialMT"/>
              </a:rPr>
              <a:t>выводятся</a:t>
            </a:r>
            <a:r>
              <a:rPr dirty="0" sz="2700" spc="-2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 spc="-14">
                <a:solidFill>
                  <a:srgbClr val="000000"/>
                </a:solidFill>
                <a:latin typeface="JPUTJR+ArialMT"/>
                <a:cs typeface="JPUTJR+ArialMT"/>
              </a:rPr>
              <a:t>на</a:t>
            </a:r>
          </a:p>
          <a:p>
            <a:pPr marL="0" marR="0">
              <a:lnSpc>
                <a:spcPts val="2855"/>
              </a:lnSpc>
              <a:spcBef>
                <a:spcPts val="841"/>
              </a:spcBef>
              <a:spcAft>
                <a:spcPts val="0"/>
              </a:spcAft>
            </a:pPr>
            <a:r>
              <a:rPr dirty="0" sz="2700" spc="-14">
                <a:solidFill>
                  <a:srgbClr val="000000"/>
                </a:solidFill>
                <a:latin typeface="JPUTJR+ArialMT"/>
                <a:cs typeface="JPUTJR+ArialMT"/>
              </a:rPr>
              <a:t>подставные</a:t>
            </a:r>
            <a:r>
              <a:rPr dirty="0" sz="2700" spc="-1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 spc="-13">
                <a:solidFill>
                  <a:srgbClr val="000000"/>
                </a:solidFill>
                <a:latin typeface="JPUTJR+ArialMT"/>
                <a:cs typeface="JPUTJR+ArialMT"/>
              </a:rPr>
              <a:t>банковские</a:t>
            </a:r>
            <a:r>
              <a:rPr dirty="0" sz="2700" spc="-1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 spc="-10">
                <a:solidFill>
                  <a:srgbClr val="000000"/>
                </a:solidFill>
                <a:latin typeface="JPUTJR+ArialMT"/>
                <a:cs typeface="JPUTJR+ArialMT"/>
              </a:rPr>
              <a:t>счета</a:t>
            </a:r>
            <a:r>
              <a:rPr dirty="0" sz="2700" b="1">
                <a:solidFill>
                  <a:srgbClr val="000000"/>
                </a:solidFill>
                <a:latin typeface="WQGUVA+PublicSans-Bold"/>
                <a:cs typeface="WQGUVA+PublicSans-Bold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84917" y="626031"/>
            <a:ext cx="9748939" cy="33353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122"/>
              </a:lnSpc>
              <a:spcBef>
                <a:spcPts val="0"/>
              </a:spcBef>
              <a:spcAft>
                <a:spcPts val="0"/>
              </a:spcAft>
            </a:pPr>
            <a:r>
              <a:rPr dirty="0" sz="4900">
                <a:solidFill>
                  <a:srgbClr val="000000"/>
                </a:solidFill>
                <a:latin typeface="JPUTJR+ArialMT"/>
                <a:cs typeface="JPUTJR+ArialMT"/>
              </a:rPr>
              <a:t>Продажа</a:t>
            </a:r>
            <a:r>
              <a:rPr dirty="0" sz="4900" spc="-2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900">
                <a:solidFill>
                  <a:srgbClr val="000000"/>
                </a:solidFill>
                <a:latin typeface="JPUTJR+ArialMT"/>
                <a:cs typeface="JPUTJR+ArialMT"/>
              </a:rPr>
              <a:t>товаров</a:t>
            </a:r>
            <a:r>
              <a:rPr dirty="0" sz="4900" spc="-2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900">
                <a:solidFill>
                  <a:srgbClr val="000000"/>
                </a:solidFill>
                <a:latin typeface="JPUTJR+ArialMT"/>
                <a:cs typeface="JPUTJR+ArialMT"/>
              </a:rPr>
              <a:t>и</a:t>
            </a:r>
            <a:r>
              <a:rPr dirty="0" sz="4900" spc="-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900">
                <a:solidFill>
                  <a:srgbClr val="000000"/>
                </a:solidFill>
                <a:latin typeface="JPUTJR+ArialMT"/>
                <a:cs typeface="JPUTJR+ArialMT"/>
              </a:rPr>
              <a:t>услуг</a:t>
            </a:r>
            <a:r>
              <a:rPr dirty="0" sz="4900" spc="-2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900">
                <a:solidFill>
                  <a:srgbClr val="000000"/>
                </a:solidFill>
                <a:latin typeface="JPUTJR+ArialMT"/>
                <a:cs typeface="JPUTJR+ArialMT"/>
              </a:rPr>
              <a:t>в</a:t>
            </a:r>
          </a:p>
          <a:p>
            <a:pPr marL="0" marR="0">
              <a:lnSpc>
                <a:spcPts val="5122"/>
              </a:lnSpc>
              <a:spcBef>
                <a:spcPts val="1760"/>
              </a:spcBef>
              <a:spcAft>
                <a:spcPts val="0"/>
              </a:spcAft>
            </a:pPr>
            <a:r>
              <a:rPr dirty="0" sz="4900">
                <a:solidFill>
                  <a:srgbClr val="000000"/>
                </a:solidFill>
                <a:latin typeface="JPUTJR+ArialMT"/>
                <a:cs typeface="JPUTJR+ArialMT"/>
              </a:rPr>
              <a:t>социальных</a:t>
            </a:r>
            <a:r>
              <a:rPr dirty="0" sz="4900" spc="-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900">
                <a:solidFill>
                  <a:srgbClr val="000000"/>
                </a:solidFill>
                <a:latin typeface="JPUTJR+ArialMT"/>
                <a:cs typeface="JPUTJR+ArialMT"/>
              </a:rPr>
              <a:t>сетях</a:t>
            </a:r>
            <a:r>
              <a:rPr dirty="0" sz="4900" spc="-3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900">
                <a:solidFill>
                  <a:srgbClr val="000000"/>
                </a:solidFill>
                <a:latin typeface="JPUTJR+ArialMT"/>
                <a:cs typeface="JPUTJR+ArialMT"/>
              </a:rPr>
              <a:t>и</a:t>
            </a:r>
            <a:r>
              <a:rPr dirty="0" sz="4900" spc="-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900">
                <a:solidFill>
                  <a:srgbClr val="000000"/>
                </a:solidFill>
                <a:latin typeface="JPUTJR+ArialMT"/>
                <a:cs typeface="JPUTJR+ArialMT"/>
              </a:rPr>
              <a:t>торговых</a:t>
            </a:r>
          </a:p>
          <a:p>
            <a:pPr marL="0" marR="0">
              <a:lnSpc>
                <a:spcPts val="5245"/>
              </a:lnSpc>
              <a:spcBef>
                <a:spcPts val="1661"/>
              </a:spcBef>
              <a:spcAft>
                <a:spcPts val="0"/>
              </a:spcAft>
            </a:pPr>
            <a:r>
              <a:rPr dirty="0" sz="4900" spc="10">
                <a:solidFill>
                  <a:srgbClr val="000000"/>
                </a:solidFill>
                <a:latin typeface="JPUTJR+ArialMT"/>
                <a:cs typeface="JPUTJR+ArialMT"/>
              </a:rPr>
              <a:t>площадках</a:t>
            </a:r>
            <a:r>
              <a:rPr dirty="0" sz="4900" b="1">
                <a:solidFill>
                  <a:srgbClr val="000000"/>
                </a:solidFill>
                <a:latin typeface="WQGUVA+PublicSans-Bold"/>
                <a:cs typeface="WQGUVA+PublicSans-Bold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4957" y="3613536"/>
            <a:ext cx="9719539" cy="27588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84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 spc="15" b="1">
                <a:solidFill>
                  <a:srgbClr val="000000"/>
                </a:solidFill>
                <a:latin typeface="LHKWTN+OpenSans-Bold"/>
                <a:cs typeface="LHKWTN+OpenSans-Bold"/>
              </a:rPr>
              <a:t>Данный</a:t>
            </a:r>
            <a:r>
              <a:rPr dirty="0" sz="265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650" spc="14" b="1">
                <a:solidFill>
                  <a:srgbClr val="000000"/>
                </a:solidFill>
                <a:latin typeface="LHKWTN+OpenSans-Bold"/>
                <a:cs typeface="LHKWTN+OpenSans-Bold"/>
              </a:rPr>
              <a:t>вид</a:t>
            </a:r>
            <a:r>
              <a:rPr dirty="0" sz="265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650" spc="13" b="1">
                <a:solidFill>
                  <a:srgbClr val="000000"/>
                </a:solidFill>
                <a:latin typeface="LHKWTN+OpenSans-Bold"/>
                <a:cs typeface="LHKWTN+OpenSans-Bold"/>
              </a:rPr>
              <a:t>предусматривает</a:t>
            </a:r>
            <a:r>
              <a:rPr dirty="0" sz="265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650" spc="15" b="1">
                <a:solidFill>
                  <a:srgbClr val="000000"/>
                </a:solidFill>
                <a:latin typeface="LHKWTN+OpenSans-Bold"/>
                <a:cs typeface="LHKWTN+OpenSans-Bold"/>
              </a:rPr>
              <a:t>мнимую</a:t>
            </a:r>
          </a:p>
          <a:p>
            <a:pPr marL="0" marR="0">
              <a:lnSpc>
                <a:spcPts val="2784"/>
              </a:lnSpc>
              <a:spcBef>
                <a:spcPts val="906"/>
              </a:spcBef>
              <a:spcAft>
                <a:spcPts val="0"/>
              </a:spcAft>
            </a:pPr>
            <a:r>
              <a:rPr dirty="0" sz="2650" spc="13" b="1">
                <a:solidFill>
                  <a:srgbClr val="000000"/>
                </a:solidFill>
                <a:latin typeface="LHKWTN+OpenSans-Bold"/>
                <a:cs typeface="LHKWTN+OpenSans-Bold"/>
              </a:rPr>
              <a:t>реализацию</a:t>
            </a:r>
            <a:r>
              <a:rPr dirty="0" sz="265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650" spc="13" b="1">
                <a:solidFill>
                  <a:srgbClr val="000000"/>
                </a:solidFill>
                <a:latin typeface="LHKWTN+OpenSans-Bold"/>
                <a:cs typeface="LHKWTN+OpenSans-Bold"/>
              </a:rPr>
              <a:t>различного</a:t>
            </a:r>
            <a:r>
              <a:rPr dirty="0" sz="265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650" spc="13" b="1">
                <a:solidFill>
                  <a:srgbClr val="000000"/>
                </a:solidFill>
                <a:latin typeface="LHKWTN+OpenSans-Bold"/>
                <a:cs typeface="LHKWTN+OpenSans-Bold"/>
              </a:rPr>
              <a:t>рода</a:t>
            </a:r>
            <a:r>
              <a:rPr dirty="0" sz="265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650" spc="13" b="1">
                <a:solidFill>
                  <a:srgbClr val="000000"/>
                </a:solidFill>
                <a:latin typeface="LHKWTN+OpenSans-Bold"/>
                <a:cs typeface="LHKWTN+OpenSans-Bold"/>
              </a:rPr>
              <a:t>товаров</a:t>
            </a:r>
            <a:r>
              <a:rPr dirty="0" sz="265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650" b="1">
                <a:solidFill>
                  <a:srgbClr val="000000"/>
                </a:solidFill>
                <a:latin typeface="LHKWTN+OpenSans-Bold"/>
                <a:cs typeface="LHKWTN+OpenSans-Bold"/>
              </a:rPr>
              <a:t>и</a:t>
            </a:r>
            <a:r>
              <a:rPr dirty="0" sz="2650" spc="19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650" spc="11" b="1">
                <a:solidFill>
                  <a:srgbClr val="000000"/>
                </a:solidFill>
                <a:latin typeface="LHKWTN+OpenSans-Bold"/>
                <a:cs typeface="LHKWTN+OpenSans-Bold"/>
              </a:rPr>
              <a:t>услуг,</a:t>
            </a:r>
          </a:p>
          <a:p>
            <a:pPr marL="0" marR="0">
              <a:lnSpc>
                <a:spcPts val="2784"/>
              </a:lnSpc>
              <a:spcBef>
                <a:spcPts val="956"/>
              </a:spcBef>
              <a:spcAft>
                <a:spcPts val="0"/>
              </a:spcAft>
            </a:pPr>
            <a:r>
              <a:rPr dirty="0" sz="2650" spc="12" b="1">
                <a:solidFill>
                  <a:srgbClr val="000000"/>
                </a:solidFill>
                <a:latin typeface="LHKWTN+OpenSans-Bold"/>
                <a:cs typeface="LHKWTN+OpenSans-Bold"/>
              </a:rPr>
              <a:t>где</a:t>
            </a:r>
            <a:r>
              <a:rPr dirty="0" sz="265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650" spc="14" b="1">
                <a:solidFill>
                  <a:srgbClr val="000000"/>
                </a:solidFill>
                <a:latin typeface="LHKWTN+OpenSans-Bold"/>
                <a:cs typeface="LHKWTN+OpenSans-Bold"/>
              </a:rPr>
              <a:t>они</a:t>
            </a:r>
            <a:r>
              <a:rPr dirty="0" sz="265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650" spc="12" b="1">
                <a:solidFill>
                  <a:srgbClr val="000000"/>
                </a:solidFill>
                <a:latin typeface="LHKWTN+OpenSans-Bold"/>
                <a:cs typeface="LHKWTN+OpenSans-Bold"/>
              </a:rPr>
              <a:t>всяческим</a:t>
            </a:r>
            <a:r>
              <a:rPr dirty="0" sz="265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650" spc="13" b="1">
                <a:solidFill>
                  <a:srgbClr val="000000"/>
                </a:solidFill>
                <a:latin typeface="LHKWTN+OpenSans-Bold"/>
                <a:cs typeface="LHKWTN+OpenSans-Bold"/>
              </a:rPr>
              <a:t>образом</a:t>
            </a:r>
            <a:r>
              <a:rPr dirty="0" sz="265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650" spc="12" b="1">
                <a:solidFill>
                  <a:srgbClr val="000000"/>
                </a:solidFill>
                <a:latin typeface="LHKWTN+OpenSans-Bold"/>
                <a:cs typeface="LHKWTN+OpenSans-Bold"/>
              </a:rPr>
              <a:t>будут</a:t>
            </a:r>
            <a:r>
              <a:rPr dirty="0" sz="265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650" spc="13" b="1">
                <a:solidFill>
                  <a:srgbClr val="000000"/>
                </a:solidFill>
                <a:latin typeface="LHKWTN+OpenSans-Bold"/>
                <a:cs typeface="LHKWTN+OpenSans-Bold"/>
              </a:rPr>
              <a:t>подводить</a:t>
            </a:r>
            <a:r>
              <a:rPr dirty="0" sz="265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650" b="1">
                <a:solidFill>
                  <a:srgbClr val="000000"/>
                </a:solidFill>
                <a:latin typeface="LHKWTN+OpenSans-Bold"/>
                <a:cs typeface="LHKWTN+OpenSans-Bold"/>
              </a:rPr>
              <a:t>и</a:t>
            </a:r>
          </a:p>
          <a:p>
            <a:pPr marL="0" marR="0">
              <a:lnSpc>
                <a:spcPts val="2784"/>
              </a:lnSpc>
              <a:spcBef>
                <a:spcPts val="906"/>
              </a:spcBef>
              <a:spcAft>
                <a:spcPts val="0"/>
              </a:spcAft>
            </a:pPr>
            <a:r>
              <a:rPr dirty="0" sz="2650" spc="12" b="1">
                <a:solidFill>
                  <a:srgbClr val="000000"/>
                </a:solidFill>
                <a:latin typeface="LHKWTN+OpenSans-Bold"/>
                <a:cs typeface="LHKWTN+OpenSans-Bold"/>
              </a:rPr>
              <a:t>просить</a:t>
            </a:r>
            <a:r>
              <a:rPr dirty="0" sz="265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650" spc="12" b="1">
                <a:solidFill>
                  <a:srgbClr val="000000"/>
                </a:solidFill>
                <a:latin typeface="LHKWTN+OpenSans-Bold"/>
                <a:cs typeface="LHKWTN+OpenSans-Bold"/>
              </a:rPr>
              <a:t>перевести</a:t>
            </a:r>
            <a:r>
              <a:rPr dirty="0" sz="265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650" spc="15" b="1">
                <a:solidFill>
                  <a:srgbClr val="000000"/>
                </a:solidFill>
                <a:latin typeface="LHKWTN+OpenSans-Bold"/>
                <a:cs typeface="LHKWTN+OpenSans-Bold"/>
              </a:rPr>
              <a:t>денежные</a:t>
            </a:r>
            <a:r>
              <a:rPr dirty="0" sz="265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650" spc="12" b="1">
                <a:solidFill>
                  <a:srgbClr val="000000"/>
                </a:solidFill>
                <a:latin typeface="LHKWTN+OpenSans-Bold"/>
                <a:cs typeface="LHKWTN+OpenSans-Bold"/>
              </a:rPr>
              <a:t>средства</a:t>
            </a:r>
            <a:r>
              <a:rPr dirty="0" sz="265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650" b="1">
                <a:solidFill>
                  <a:srgbClr val="000000"/>
                </a:solidFill>
                <a:latin typeface="LHKWTN+OpenSans-Bold"/>
                <a:cs typeface="LHKWTN+OpenSans-Bold"/>
              </a:rPr>
              <a:t>в</a:t>
            </a:r>
          </a:p>
          <a:p>
            <a:pPr marL="0" marR="0">
              <a:lnSpc>
                <a:spcPts val="2784"/>
              </a:lnSpc>
              <a:spcBef>
                <a:spcPts val="906"/>
              </a:spcBef>
              <a:spcAft>
                <a:spcPts val="0"/>
              </a:spcAft>
            </a:pPr>
            <a:r>
              <a:rPr dirty="0" sz="2650" spc="12" b="1">
                <a:solidFill>
                  <a:srgbClr val="000000"/>
                </a:solidFill>
                <a:latin typeface="LHKWTN+OpenSans-Bold"/>
                <a:cs typeface="LHKWTN+OpenSans-Bold"/>
              </a:rPr>
              <a:t>качестве</a:t>
            </a:r>
            <a:r>
              <a:rPr dirty="0" sz="265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650" spc="13" b="1">
                <a:solidFill>
                  <a:srgbClr val="000000"/>
                </a:solidFill>
                <a:latin typeface="LHKWTN+OpenSans-Bold"/>
                <a:cs typeface="LHKWTN+OpenSans-Bold"/>
              </a:rPr>
              <a:t>предоплаты.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4957" y="5989072"/>
            <a:ext cx="10169066" cy="22837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84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 spc="15" b="1">
                <a:solidFill>
                  <a:srgbClr val="004aad"/>
                </a:solidFill>
                <a:latin typeface="LHKWTN+OpenSans-Bold"/>
                <a:cs typeface="LHKWTN+OpenSans-Bold"/>
              </a:rPr>
              <a:t>Лучше</a:t>
            </a:r>
            <a:r>
              <a:rPr dirty="0" sz="2650" b="1">
                <a:solidFill>
                  <a:srgbClr val="004aad"/>
                </a:solidFill>
                <a:latin typeface="LHKWTN+OpenSans-Bold"/>
                <a:cs typeface="LHKWTN+OpenSans-Bold"/>
              </a:rPr>
              <a:t> </a:t>
            </a:r>
            <a:r>
              <a:rPr dirty="0" sz="2650" spc="12" b="1">
                <a:solidFill>
                  <a:srgbClr val="004aad"/>
                </a:solidFill>
                <a:latin typeface="LHKWTN+OpenSans-Bold"/>
                <a:cs typeface="LHKWTN+OpenSans-Bold"/>
              </a:rPr>
              <a:t>отказаться</a:t>
            </a:r>
            <a:r>
              <a:rPr dirty="0" sz="2650" b="1">
                <a:solidFill>
                  <a:srgbClr val="004aad"/>
                </a:solidFill>
                <a:latin typeface="LHKWTN+OpenSans-Bold"/>
                <a:cs typeface="LHKWTN+OpenSans-Bold"/>
              </a:rPr>
              <a:t> </a:t>
            </a:r>
            <a:r>
              <a:rPr dirty="0" sz="2650" spc="13" b="1">
                <a:solidFill>
                  <a:srgbClr val="004aad"/>
                </a:solidFill>
                <a:latin typeface="LHKWTN+OpenSans-Bold"/>
                <a:cs typeface="LHKWTN+OpenSans-Bold"/>
              </a:rPr>
              <a:t>от</a:t>
            </a:r>
            <a:r>
              <a:rPr dirty="0" sz="2650" b="1">
                <a:solidFill>
                  <a:srgbClr val="004aad"/>
                </a:solidFill>
                <a:latin typeface="LHKWTN+OpenSans-Bold"/>
                <a:cs typeface="LHKWTN+OpenSans-Bold"/>
              </a:rPr>
              <a:t> </a:t>
            </a:r>
            <a:r>
              <a:rPr dirty="0" sz="2650" spc="13" b="1">
                <a:solidFill>
                  <a:srgbClr val="004aad"/>
                </a:solidFill>
                <a:latin typeface="LHKWTN+OpenSans-Bold"/>
                <a:cs typeface="LHKWTN+OpenSans-Bold"/>
              </a:rPr>
              <a:t>таких</a:t>
            </a:r>
            <a:r>
              <a:rPr dirty="0" sz="2650" b="1">
                <a:solidFill>
                  <a:srgbClr val="004aad"/>
                </a:solidFill>
                <a:latin typeface="LHKWTN+OpenSans-Bold"/>
                <a:cs typeface="LHKWTN+OpenSans-Bold"/>
              </a:rPr>
              <a:t> </a:t>
            </a:r>
            <a:r>
              <a:rPr dirty="0" sz="2650" spc="15" b="1">
                <a:solidFill>
                  <a:srgbClr val="004aad"/>
                </a:solidFill>
                <a:latin typeface="LHKWTN+OpenSans-Bold"/>
                <a:cs typeface="LHKWTN+OpenSans-Bold"/>
              </a:rPr>
              <a:t>сделок</a:t>
            </a:r>
            <a:r>
              <a:rPr dirty="0" sz="2650" b="1">
                <a:solidFill>
                  <a:srgbClr val="000000"/>
                </a:solidFill>
                <a:latin typeface="LHKWTN+OpenSans-Bold"/>
                <a:cs typeface="LHKWTN+OpenSans-Bold"/>
              </a:rPr>
              <a:t>,</a:t>
            </a:r>
            <a:r>
              <a:rPr dirty="0" sz="2650" spc="1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650" spc="14" b="1">
                <a:solidFill>
                  <a:srgbClr val="000000"/>
                </a:solidFill>
                <a:latin typeface="LHKWTN+OpenSans-Bold"/>
                <a:cs typeface="LHKWTN+OpenSans-Bold"/>
              </a:rPr>
              <a:t>до</a:t>
            </a:r>
            <a:r>
              <a:rPr dirty="0" sz="265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650" spc="11" b="1">
                <a:solidFill>
                  <a:srgbClr val="000000"/>
                </a:solidFill>
                <a:latin typeface="LHKWTN+OpenSans-Bold"/>
                <a:cs typeface="LHKWTN+OpenSans-Bold"/>
              </a:rPr>
              <a:t>тех</a:t>
            </a:r>
            <a:r>
              <a:rPr dirty="0" sz="265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650" spc="13" b="1">
                <a:solidFill>
                  <a:srgbClr val="000000"/>
                </a:solidFill>
                <a:latin typeface="LHKWTN+OpenSans-Bold"/>
                <a:cs typeface="LHKWTN+OpenSans-Bold"/>
              </a:rPr>
              <a:t>пор</a:t>
            </a:r>
          </a:p>
          <a:p>
            <a:pPr marL="0" marR="0">
              <a:lnSpc>
                <a:spcPts val="2784"/>
              </a:lnSpc>
              <a:spcBef>
                <a:spcPts val="906"/>
              </a:spcBef>
              <a:spcAft>
                <a:spcPts val="0"/>
              </a:spcAft>
            </a:pPr>
            <a:r>
              <a:rPr dirty="0" sz="2650" spc="13" b="1">
                <a:solidFill>
                  <a:srgbClr val="000000"/>
                </a:solidFill>
                <a:latin typeface="LHKWTN+OpenSans-Bold"/>
                <a:cs typeface="LHKWTN+OpenSans-Bold"/>
              </a:rPr>
              <a:t>пока</a:t>
            </a:r>
            <a:r>
              <a:rPr dirty="0" sz="265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650" spc="14" b="1">
                <a:solidFill>
                  <a:srgbClr val="000000"/>
                </a:solidFill>
                <a:latin typeface="LHKWTN+OpenSans-Bold"/>
                <a:cs typeface="LHKWTN+OpenSans-Bold"/>
              </a:rPr>
              <a:t>не</a:t>
            </a:r>
            <a:r>
              <a:rPr dirty="0" sz="265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650" spc="13" b="1">
                <a:solidFill>
                  <a:srgbClr val="000000"/>
                </a:solidFill>
                <a:latin typeface="LHKWTN+OpenSans-Bold"/>
                <a:cs typeface="LHKWTN+OpenSans-Bold"/>
              </a:rPr>
              <a:t>увидите</a:t>
            </a:r>
            <a:r>
              <a:rPr dirty="0" sz="265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650" spc="13" b="1">
                <a:solidFill>
                  <a:srgbClr val="000000"/>
                </a:solidFill>
                <a:latin typeface="LHKWTN+OpenSans-Bold"/>
                <a:cs typeface="LHKWTN+OpenSans-Bold"/>
              </a:rPr>
              <a:t>товар</a:t>
            </a:r>
            <a:r>
              <a:rPr dirty="0" sz="265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650" spc="14" b="1">
                <a:solidFill>
                  <a:srgbClr val="000000"/>
                </a:solidFill>
                <a:latin typeface="LHKWTN+OpenSans-Bold"/>
                <a:cs typeface="LHKWTN+OpenSans-Bold"/>
              </a:rPr>
              <a:t>своими</a:t>
            </a:r>
            <a:r>
              <a:rPr dirty="0" sz="265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650" spc="14" b="1">
                <a:solidFill>
                  <a:srgbClr val="000000"/>
                </a:solidFill>
                <a:latin typeface="LHKWTN+OpenSans-Bold"/>
                <a:cs typeface="LHKWTN+OpenSans-Bold"/>
              </a:rPr>
              <a:t>глазами,</a:t>
            </a:r>
            <a:r>
              <a:rPr dirty="0" sz="265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650" b="1">
                <a:solidFill>
                  <a:srgbClr val="000000"/>
                </a:solidFill>
                <a:latin typeface="LHKWTN+OpenSans-Bold"/>
                <a:cs typeface="LHKWTN+OpenSans-Bold"/>
              </a:rPr>
              <a:t>в</a:t>
            </a:r>
          </a:p>
          <a:p>
            <a:pPr marL="0" marR="0">
              <a:lnSpc>
                <a:spcPts val="2784"/>
              </a:lnSpc>
              <a:spcBef>
                <a:spcPts val="956"/>
              </a:spcBef>
              <a:spcAft>
                <a:spcPts val="0"/>
              </a:spcAft>
            </a:pPr>
            <a:r>
              <a:rPr dirty="0" sz="2650" spc="13" b="1">
                <a:solidFill>
                  <a:srgbClr val="000000"/>
                </a:solidFill>
                <a:latin typeface="LHKWTN+OpenSans-Bold"/>
                <a:cs typeface="LHKWTN+OpenSans-Bold"/>
              </a:rPr>
              <a:t>противном</a:t>
            </a:r>
            <a:r>
              <a:rPr dirty="0" sz="265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650" spc="12" b="1">
                <a:solidFill>
                  <a:srgbClr val="000000"/>
                </a:solidFill>
                <a:latin typeface="LHKWTN+OpenSans-Bold"/>
                <a:cs typeface="LHKWTN+OpenSans-Bold"/>
              </a:rPr>
              <a:t>случае</a:t>
            </a:r>
            <a:r>
              <a:rPr dirty="0" sz="265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650" spc="12" b="1">
                <a:solidFill>
                  <a:srgbClr val="000000"/>
                </a:solidFill>
                <a:latin typeface="LHKWTN+OpenSans-Bold"/>
                <a:cs typeface="LHKWTN+OpenSans-Bold"/>
              </a:rPr>
              <a:t>Вы</a:t>
            </a:r>
            <a:r>
              <a:rPr dirty="0" sz="2650" spc="1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650" spc="15" b="1">
                <a:solidFill>
                  <a:srgbClr val="000000"/>
                </a:solidFill>
                <a:latin typeface="LHKWTN+OpenSans-Bold"/>
                <a:cs typeface="LHKWTN+OpenSans-Bold"/>
              </a:rPr>
              <a:t>можете</a:t>
            </a:r>
            <a:r>
              <a:rPr dirty="0" sz="265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650" spc="12" b="1">
                <a:solidFill>
                  <a:srgbClr val="000000"/>
                </a:solidFill>
                <a:latin typeface="LHKWTN+OpenSans-Bold"/>
                <a:cs typeface="LHKWTN+OpenSans-Bold"/>
              </a:rPr>
              <a:t>остаться</a:t>
            </a:r>
            <a:r>
              <a:rPr dirty="0" sz="265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650" spc="12" b="1">
                <a:solidFill>
                  <a:srgbClr val="000000"/>
                </a:solidFill>
                <a:latin typeface="LHKWTN+OpenSans-Bold"/>
                <a:cs typeface="LHKWTN+OpenSans-Bold"/>
              </a:rPr>
              <a:t>без</a:t>
            </a:r>
            <a:r>
              <a:rPr dirty="0" sz="2650" b="1">
                <a:solidFill>
                  <a:srgbClr val="000000"/>
                </a:solidFill>
                <a:latin typeface="LHKWTN+OpenSans-Bold"/>
                <a:cs typeface="LHKWTN+OpenSans-Bold"/>
              </a:rPr>
              <a:t> </a:t>
            </a:r>
            <a:r>
              <a:rPr dirty="0" sz="2650" spc="13" b="1">
                <a:solidFill>
                  <a:srgbClr val="000000"/>
                </a:solidFill>
                <a:latin typeface="LHKWTN+OpenSans-Bold"/>
                <a:cs typeface="LHKWTN+OpenSans-Bold"/>
              </a:rPr>
              <a:t>своих</a:t>
            </a:r>
          </a:p>
          <a:p>
            <a:pPr marL="0" marR="0">
              <a:lnSpc>
                <a:spcPts val="2784"/>
              </a:lnSpc>
              <a:spcBef>
                <a:spcPts val="906"/>
              </a:spcBef>
              <a:spcAft>
                <a:spcPts val="0"/>
              </a:spcAft>
            </a:pPr>
            <a:r>
              <a:rPr dirty="0" sz="2650" spc="13" b="1">
                <a:solidFill>
                  <a:srgbClr val="000000"/>
                </a:solidFill>
                <a:latin typeface="LHKWTN+OpenSans-Bold"/>
                <a:cs typeface="LHKWTN+OpenSans-Bold"/>
              </a:rPr>
              <a:t>сбережений;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1579" y="451945"/>
            <a:ext cx="7134560" cy="24760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4200">
                <a:solidFill>
                  <a:srgbClr val="000000"/>
                </a:solidFill>
                <a:latin typeface="JPUTJR+ArialMT"/>
                <a:cs typeface="JPUTJR+ArialMT"/>
              </a:rPr>
              <a:t>Мошенничество</a:t>
            </a:r>
            <a:r>
              <a:rPr dirty="0" sz="4200" spc="-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200">
                <a:solidFill>
                  <a:srgbClr val="000000"/>
                </a:solidFill>
                <a:latin typeface="JPUTJR+ArialMT"/>
                <a:cs typeface="JPUTJR+ArialMT"/>
              </a:rPr>
              <a:t>при</a:t>
            </a:r>
          </a:p>
          <a:p>
            <a:pPr marL="0" marR="0">
              <a:lnSpc>
                <a:spcPts val="4409"/>
              </a:lnSpc>
              <a:spcBef>
                <a:spcPts val="0"/>
              </a:spcBef>
              <a:spcAft>
                <a:spcPts val="0"/>
              </a:spcAft>
            </a:pPr>
            <a:r>
              <a:rPr dirty="0" sz="4200">
                <a:solidFill>
                  <a:srgbClr val="000000"/>
                </a:solidFill>
                <a:latin typeface="JPUTJR+ArialMT"/>
                <a:cs typeface="JPUTJR+ArialMT"/>
              </a:rPr>
              <a:t>покупках</a:t>
            </a:r>
            <a:r>
              <a:rPr dirty="0" sz="4200" spc="-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200">
                <a:solidFill>
                  <a:srgbClr val="000000"/>
                </a:solidFill>
                <a:latin typeface="JPUTJR+ArialMT"/>
                <a:cs typeface="JPUTJR+ArialMT"/>
              </a:rPr>
              <a:t>в</a:t>
            </a:r>
            <a:r>
              <a:rPr dirty="0" sz="4200" spc="-1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200" b="1">
                <a:solidFill>
                  <a:srgbClr val="000000"/>
                </a:solidFill>
                <a:latin typeface="WQGUVA+PublicSans-Bold"/>
                <a:cs typeface="WQGUVA+PublicSans-Bold"/>
              </a:rPr>
              <a:t>Instagram:</a:t>
            </a:r>
            <a:r>
              <a:rPr dirty="0" sz="4200">
                <a:solidFill>
                  <a:srgbClr val="000000"/>
                </a:solidFill>
                <a:latin typeface="JPUTJR+ArialMT"/>
                <a:cs typeface="JPUTJR+ArialMT"/>
              </a:rPr>
              <a:t>как</a:t>
            </a:r>
          </a:p>
          <a:p>
            <a:pPr marL="0" marR="0">
              <a:lnSpc>
                <a:spcPts val="4376"/>
              </a:lnSpc>
              <a:spcBef>
                <a:spcPts val="13"/>
              </a:spcBef>
              <a:spcAft>
                <a:spcPts val="0"/>
              </a:spcAft>
            </a:pPr>
            <a:r>
              <a:rPr dirty="0" sz="4200">
                <a:solidFill>
                  <a:srgbClr val="000000"/>
                </a:solidFill>
                <a:latin typeface="JPUTJR+ArialMT"/>
                <a:cs typeface="JPUTJR+ArialMT"/>
              </a:rPr>
              <a:t>не</a:t>
            </a:r>
            <a:r>
              <a:rPr dirty="0" sz="4200" spc="-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200">
                <a:solidFill>
                  <a:srgbClr val="000000"/>
                </a:solidFill>
                <a:latin typeface="JPUTJR+ArialMT"/>
                <a:cs typeface="JPUTJR+ArialMT"/>
              </a:rPr>
              <a:t>попасться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1579" y="2728535"/>
            <a:ext cx="4564432" cy="6494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10">
                <a:solidFill>
                  <a:srgbClr val="e61100"/>
                </a:solidFill>
                <a:latin typeface="JPUTJR+ArialMT"/>
                <a:cs typeface="JPUTJR+ArialMT"/>
              </a:rPr>
              <a:t>Хотелось</a:t>
            </a:r>
            <a:r>
              <a:rPr dirty="0" sz="2000" spc="-211">
                <a:solidFill>
                  <a:srgbClr val="e611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e61100"/>
                </a:solidFill>
                <a:latin typeface="JPUTJR+ArialMT"/>
                <a:cs typeface="JPUTJR+ArialMT"/>
              </a:rPr>
              <a:t>бы</a:t>
            </a:r>
            <a:r>
              <a:rPr dirty="0" sz="2000" spc="-77">
                <a:solidFill>
                  <a:srgbClr val="e61100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e61100"/>
                </a:solidFill>
                <a:latin typeface="JPUTJR+ArialMT"/>
                <a:cs typeface="JPUTJR+ArialMT"/>
              </a:rPr>
              <a:t>отбратить</a:t>
            </a:r>
            <a:r>
              <a:rPr dirty="0" sz="2000" spc="-133">
                <a:solidFill>
                  <a:srgbClr val="e611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e61100"/>
                </a:solidFill>
                <a:latin typeface="JPUTJR+ArialMT"/>
                <a:cs typeface="JPUTJR+ArialMT"/>
              </a:rPr>
              <a:t>внимание</a:t>
            </a:r>
            <a:r>
              <a:rPr dirty="0" sz="2000" b="1">
                <a:solidFill>
                  <a:srgbClr val="000000"/>
                </a:solidFill>
                <a:latin typeface="WQGUVA+PublicSans-Bold"/>
                <a:cs typeface="WQGUVA+PublicSans-Bold"/>
              </a:rPr>
              <a:t>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1579" y="3085765"/>
            <a:ext cx="5532306" cy="6431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12">
                <a:solidFill>
                  <a:srgbClr val="000000"/>
                </a:solidFill>
                <a:latin typeface="JPUTJR+ArialMT"/>
                <a:cs typeface="JPUTJR+ArialMT"/>
              </a:rPr>
              <a:t>Продажа</a:t>
            </a:r>
            <a:r>
              <a:rPr dirty="0" sz="2000" spc="-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11">
                <a:solidFill>
                  <a:srgbClr val="000000"/>
                </a:solidFill>
                <a:latin typeface="JPUTJR+ArialMT"/>
                <a:cs typeface="JPUTJR+ArialMT"/>
              </a:rPr>
              <a:t>сотовых</a:t>
            </a:r>
            <a:r>
              <a:rPr dirty="0" sz="2000" spc="-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12">
                <a:solidFill>
                  <a:srgbClr val="000000"/>
                </a:solidFill>
                <a:latin typeface="JPUTJR+ArialMT"/>
                <a:cs typeface="JPUTJR+ArialMT"/>
              </a:rPr>
              <a:t>телефонов</a:t>
            </a:r>
            <a:r>
              <a:rPr dirty="0" sz="2000" spc="-1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JPUTJR+ArialMT"/>
                <a:cs typeface="JPUTJR+ArialMT"/>
              </a:rPr>
              <a:t>с</a:t>
            </a:r>
            <a:r>
              <a:rPr dirty="0" sz="2000" spc="-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12">
                <a:solidFill>
                  <a:srgbClr val="000000"/>
                </a:solidFill>
                <a:latin typeface="JPUTJR+ArialMT"/>
                <a:cs typeface="JPUTJR+ArialMT"/>
              </a:rPr>
              <a:t>фейковых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1579" y="3432877"/>
            <a:ext cx="7006546" cy="27624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11">
                <a:solidFill>
                  <a:srgbClr val="000000"/>
                </a:solidFill>
                <a:latin typeface="JPUTJR+ArialMT"/>
                <a:cs typeface="JPUTJR+ArialMT"/>
              </a:rPr>
              <a:t>аккаунтов</a:t>
            </a:r>
            <a:r>
              <a:rPr dirty="0" sz="2000" spc="-10" b="1">
                <a:solidFill>
                  <a:srgbClr val="000000"/>
                </a:solidFill>
                <a:latin typeface="WQGUVA+PublicSans-Bold"/>
                <a:cs typeface="WQGUVA+PublicSans-Bold"/>
              </a:rPr>
              <a:t>Instagram</a:t>
            </a:r>
            <a:r>
              <a:rPr dirty="0" sz="2000" spc="-32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2000">
                <a:solidFill>
                  <a:srgbClr val="000000"/>
                </a:solidFill>
                <a:latin typeface="JPUTJR+ArialMT"/>
                <a:cs typeface="JPUTJR+ArialMT"/>
              </a:rPr>
              <a:t>является</a:t>
            </a:r>
            <a:r>
              <a:rPr dirty="0" sz="2000" spc="-2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JPUTJR+ArialMT"/>
                <a:cs typeface="JPUTJR+ArialMT"/>
              </a:rPr>
              <a:t>одним</a:t>
            </a:r>
            <a:r>
              <a:rPr dirty="0" sz="2000" spc="3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12">
                <a:solidFill>
                  <a:srgbClr val="000000"/>
                </a:solidFill>
                <a:latin typeface="JPUTJR+ArialMT"/>
                <a:cs typeface="JPUTJR+ArialMT"/>
              </a:rPr>
              <a:t>из</a:t>
            </a:r>
            <a:r>
              <a:rPr dirty="0" sz="200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12">
                <a:solidFill>
                  <a:srgbClr val="000000"/>
                </a:solidFill>
                <a:latin typeface="JPUTJR+ArialMT"/>
                <a:cs typeface="JPUTJR+ArialMT"/>
              </a:rPr>
              <a:t>более</a:t>
            </a:r>
          </a:p>
          <a:p>
            <a:pPr marL="0" marR="0">
              <a:lnSpc>
                <a:spcPts val="2113"/>
              </a:lnSpc>
              <a:spcBef>
                <a:spcPts val="659"/>
              </a:spcBef>
              <a:spcAft>
                <a:spcPts val="0"/>
              </a:spcAft>
            </a:pPr>
            <a:r>
              <a:rPr dirty="0" sz="2000" spc="-11">
                <a:solidFill>
                  <a:srgbClr val="000000"/>
                </a:solidFill>
                <a:latin typeface="JPUTJR+ArialMT"/>
                <a:cs typeface="JPUTJR+ArialMT"/>
              </a:rPr>
              <a:t>распространенных</a:t>
            </a:r>
            <a:r>
              <a:rPr dirty="0" sz="20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11">
                <a:solidFill>
                  <a:srgbClr val="000000"/>
                </a:solidFill>
                <a:latin typeface="JPUTJR+ArialMT"/>
                <a:cs typeface="JPUTJR+ArialMT"/>
              </a:rPr>
              <a:t>видов</a:t>
            </a:r>
            <a:r>
              <a:rPr dirty="0" sz="200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18">
                <a:solidFill>
                  <a:srgbClr val="000000"/>
                </a:solidFill>
                <a:latin typeface="JPUTJR+ArialMT"/>
                <a:cs typeface="JPUTJR+ArialMT"/>
              </a:rPr>
              <a:t>интернет</a:t>
            </a:r>
            <a:r>
              <a:rPr dirty="0" sz="2000" spc="-11" b="1">
                <a:solidFill>
                  <a:srgbClr val="000000"/>
                </a:solidFill>
                <a:latin typeface="WQGUVA+PublicSans-Bold"/>
                <a:cs typeface="WQGUVA+PublicSans-Bold"/>
              </a:rPr>
              <a:t>-</a:t>
            </a:r>
            <a:r>
              <a:rPr dirty="0" sz="2000" spc="-11">
                <a:solidFill>
                  <a:srgbClr val="000000"/>
                </a:solidFill>
                <a:latin typeface="JPUTJR+ArialMT"/>
                <a:cs typeface="JPUTJR+ArialMT"/>
              </a:rPr>
              <a:t>мошенничества</a:t>
            </a:r>
            <a:r>
              <a:rPr dirty="0" sz="2000" b="1">
                <a:solidFill>
                  <a:srgbClr val="000000"/>
                </a:solidFill>
                <a:latin typeface="WQGUVA+PublicSans-Bold"/>
                <a:cs typeface="WQGUVA+PublicSans-Bold"/>
              </a:rPr>
              <a:t>.</a:t>
            </a:r>
          </a:p>
          <a:p>
            <a:pPr marL="0" marR="0">
              <a:lnSpc>
                <a:spcPts val="2113"/>
              </a:lnSpc>
              <a:spcBef>
                <a:spcPts val="659"/>
              </a:spcBef>
              <a:spcAft>
                <a:spcPts val="0"/>
              </a:spcAft>
            </a:pPr>
            <a:r>
              <a:rPr dirty="0" sz="2000" spc="-12">
                <a:solidFill>
                  <a:srgbClr val="000000"/>
                </a:solidFill>
                <a:latin typeface="JPUTJR+ArialMT"/>
                <a:cs typeface="JPUTJR+ArialMT"/>
              </a:rPr>
              <a:t>Злоумышленники</a:t>
            </a:r>
            <a:r>
              <a:rPr dirty="0" sz="2000" spc="-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11">
                <a:solidFill>
                  <a:srgbClr val="000000"/>
                </a:solidFill>
                <a:latin typeface="JPUTJR+ArialMT"/>
                <a:cs typeface="JPUTJR+ArialMT"/>
              </a:rPr>
              <a:t>создают</a:t>
            </a:r>
            <a:r>
              <a:rPr dirty="0" sz="2000" spc="-1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12">
                <a:solidFill>
                  <a:srgbClr val="000000"/>
                </a:solidFill>
                <a:latin typeface="JPUTJR+ArialMT"/>
                <a:cs typeface="JPUTJR+ArialMT"/>
              </a:rPr>
              <a:t>поддельные</a:t>
            </a:r>
            <a:r>
              <a:rPr dirty="0" sz="2000" spc="-1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11">
                <a:solidFill>
                  <a:srgbClr val="000000"/>
                </a:solidFill>
                <a:latin typeface="JPUTJR+ArialMT"/>
                <a:cs typeface="JPUTJR+ArialMT"/>
              </a:rPr>
              <a:t>профили</a:t>
            </a:r>
            <a:r>
              <a:rPr dirty="0" sz="2000" b="1">
                <a:solidFill>
                  <a:srgbClr val="000000"/>
                </a:solidFill>
                <a:latin typeface="WQGUVA+PublicSans-Bold"/>
                <a:cs typeface="WQGUVA+PublicSans-Bold"/>
              </a:rPr>
              <a:t>,</a:t>
            </a:r>
          </a:p>
          <a:p>
            <a:pPr marL="0" marR="0">
              <a:lnSpc>
                <a:spcPts val="2064"/>
              </a:lnSpc>
              <a:spcBef>
                <a:spcPts val="649"/>
              </a:spcBef>
              <a:spcAft>
                <a:spcPts val="0"/>
              </a:spcAft>
            </a:pPr>
            <a:r>
              <a:rPr dirty="0" sz="2000" spc="-11">
                <a:solidFill>
                  <a:srgbClr val="000000"/>
                </a:solidFill>
                <a:latin typeface="JPUTJR+ArialMT"/>
                <a:cs typeface="JPUTJR+ArialMT"/>
              </a:rPr>
              <a:t>указывают</a:t>
            </a:r>
            <a:r>
              <a:rPr dirty="0" sz="2000" spc="-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12">
                <a:solidFill>
                  <a:srgbClr val="000000"/>
                </a:solidFill>
                <a:latin typeface="JPUTJR+ArialMT"/>
                <a:cs typeface="JPUTJR+ArialMT"/>
              </a:rPr>
              <a:t>слишком</a:t>
            </a:r>
            <a:r>
              <a:rPr dirty="0" sz="2000" spc="-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000000"/>
                </a:solidFill>
                <a:latin typeface="JPUTJR+ArialMT"/>
                <a:cs typeface="JPUTJR+ArialMT"/>
              </a:rPr>
              <a:t>низкую</a:t>
            </a:r>
            <a:r>
              <a:rPr dirty="0" sz="2000" spc="-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11">
                <a:solidFill>
                  <a:srgbClr val="000000"/>
                </a:solidFill>
                <a:latin typeface="JPUTJR+ArialMT"/>
                <a:cs typeface="JPUTJR+ArialMT"/>
              </a:rPr>
              <a:t>цену</a:t>
            </a:r>
            <a:r>
              <a:rPr dirty="0" sz="2000" spc="-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12">
                <a:solidFill>
                  <a:srgbClr val="000000"/>
                </a:solidFill>
                <a:latin typeface="JPUTJR+ArialMT"/>
                <a:cs typeface="JPUTJR+ArialMT"/>
              </a:rPr>
              <a:t>для</a:t>
            </a:r>
            <a:r>
              <a:rPr dirty="0" sz="2000" spc="-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000000"/>
                </a:solidFill>
                <a:latin typeface="JPUTJR+ArialMT"/>
                <a:cs typeface="JPUTJR+ArialMT"/>
              </a:rPr>
              <a:t>нового</a:t>
            </a:r>
          </a:p>
          <a:p>
            <a:pPr marL="0" marR="0">
              <a:lnSpc>
                <a:spcPts val="2113"/>
              </a:lnSpc>
              <a:spcBef>
                <a:spcPts val="668"/>
              </a:spcBef>
              <a:spcAft>
                <a:spcPts val="0"/>
              </a:spcAft>
            </a:pPr>
            <a:r>
              <a:rPr dirty="0" sz="2000" spc="-16">
                <a:solidFill>
                  <a:srgbClr val="000000"/>
                </a:solidFill>
                <a:latin typeface="JPUTJR+ArialMT"/>
                <a:cs typeface="JPUTJR+ArialMT"/>
              </a:rPr>
              <a:t>смартфона</a:t>
            </a:r>
            <a:r>
              <a:rPr dirty="0" sz="2000" b="1">
                <a:solidFill>
                  <a:srgbClr val="000000"/>
                </a:solidFill>
                <a:latin typeface="WQGUVA+PublicSans-Bold"/>
                <a:cs typeface="WQGUVA+PublicSans-Bold"/>
              </a:rPr>
              <a:t>,</a:t>
            </a:r>
            <a:r>
              <a:rPr dirty="0" sz="2000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2000" spc="-10">
                <a:solidFill>
                  <a:srgbClr val="000000"/>
                </a:solidFill>
                <a:latin typeface="JPUTJR+ArialMT"/>
                <a:cs typeface="JPUTJR+ArialMT"/>
              </a:rPr>
              <a:t>зачастую</a:t>
            </a:r>
            <a:r>
              <a:rPr dirty="0" sz="2000" spc="-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11">
                <a:solidFill>
                  <a:srgbClr val="000000"/>
                </a:solidFill>
                <a:latin typeface="JPUTJR+ArialMT"/>
                <a:cs typeface="JPUTJR+ArialMT"/>
              </a:rPr>
              <a:t>выставляют</a:t>
            </a:r>
            <a:r>
              <a:rPr dirty="0" sz="2000" spc="-1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11">
                <a:solidFill>
                  <a:srgbClr val="000000"/>
                </a:solidFill>
                <a:latin typeface="JPUTJR+ArialMT"/>
                <a:cs typeface="JPUTJR+ArialMT"/>
              </a:rPr>
              <a:t>электронные</a:t>
            </a:r>
          </a:p>
          <a:p>
            <a:pPr marL="0" marR="0">
              <a:lnSpc>
                <a:spcPts val="2113"/>
              </a:lnSpc>
              <a:spcBef>
                <a:spcPts val="659"/>
              </a:spcBef>
              <a:spcAft>
                <a:spcPts val="0"/>
              </a:spcAft>
            </a:pPr>
            <a:r>
              <a:rPr dirty="0" sz="2000" spc="-10">
                <a:solidFill>
                  <a:srgbClr val="000000"/>
                </a:solidFill>
                <a:latin typeface="JPUTJR+ArialMT"/>
                <a:cs typeface="JPUTJR+ArialMT"/>
              </a:rPr>
              <a:t>счета</a:t>
            </a:r>
            <a:r>
              <a:rPr dirty="0" sz="2000" spc="-1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11">
                <a:solidFill>
                  <a:srgbClr val="000000"/>
                </a:solidFill>
                <a:latin typeface="JPUTJR+ArialMT"/>
                <a:cs typeface="JPUTJR+ArialMT"/>
              </a:rPr>
              <a:t>на</a:t>
            </a:r>
            <a:r>
              <a:rPr dirty="0" sz="2000" spc="-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14">
                <a:solidFill>
                  <a:srgbClr val="000000"/>
                </a:solidFill>
                <a:latin typeface="JPUTJR+ArialMT"/>
                <a:cs typeface="JPUTJR+ArialMT"/>
              </a:rPr>
              <a:t>оплату</a:t>
            </a:r>
            <a:r>
              <a:rPr dirty="0" sz="2000" b="1">
                <a:solidFill>
                  <a:srgbClr val="000000"/>
                </a:solidFill>
                <a:latin typeface="WQGUVA+PublicSans-Bold"/>
                <a:cs typeface="WQGUVA+PublicSans-Bold"/>
              </a:rPr>
              <a:t>,</a:t>
            </a:r>
            <a:r>
              <a:rPr dirty="0" sz="2000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2000" spc="-11">
                <a:solidFill>
                  <a:srgbClr val="000000"/>
                </a:solidFill>
                <a:latin typeface="JPUTJR+ArialMT"/>
                <a:cs typeface="JPUTJR+ArialMT"/>
              </a:rPr>
              <a:t>имитируя</a:t>
            </a:r>
            <a:r>
              <a:rPr dirty="0" sz="2000" spc="-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11">
                <a:solidFill>
                  <a:srgbClr val="000000"/>
                </a:solidFill>
                <a:latin typeface="JPUTJR+ArialMT"/>
                <a:cs typeface="JPUTJR+ArialMT"/>
              </a:rPr>
              <a:t>себя</a:t>
            </a:r>
            <a:r>
              <a:rPr dirty="0" sz="2000" spc="-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000000"/>
                </a:solidFill>
                <a:latin typeface="JPUTJR+ArialMT"/>
                <a:cs typeface="JPUTJR+ArialMT"/>
              </a:rPr>
              <a:t>за</a:t>
            </a:r>
            <a:r>
              <a:rPr dirty="0" sz="2000" spc="-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12">
                <a:solidFill>
                  <a:srgbClr val="000000"/>
                </a:solidFill>
                <a:latin typeface="JPUTJR+ArialMT"/>
                <a:cs typeface="JPUTJR+ArialMT"/>
              </a:rPr>
              <a:t>реальных</a:t>
            </a:r>
          </a:p>
          <a:p>
            <a:pPr marL="0" marR="0">
              <a:lnSpc>
                <a:spcPts val="2113"/>
              </a:lnSpc>
              <a:spcBef>
                <a:spcPts val="659"/>
              </a:spcBef>
              <a:spcAft>
                <a:spcPts val="0"/>
              </a:spcAft>
            </a:pPr>
            <a:r>
              <a:rPr dirty="0" sz="2000" spc="-19">
                <a:solidFill>
                  <a:srgbClr val="000000"/>
                </a:solidFill>
                <a:latin typeface="JPUTJR+ArialMT"/>
                <a:cs typeface="JPUTJR+ArialMT"/>
              </a:rPr>
              <a:t>продавцов</a:t>
            </a:r>
            <a:r>
              <a:rPr dirty="0" sz="2000" b="1">
                <a:solidFill>
                  <a:srgbClr val="000000"/>
                </a:solidFill>
                <a:latin typeface="WQGUVA+PublicSans-Bold"/>
                <a:cs typeface="WQGUVA+PublicSans-Bold"/>
              </a:rPr>
              <a:t>,</a:t>
            </a:r>
            <a:r>
              <a:rPr dirty="0" sz="2000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2000" spc="-11">
                <a:solidFill>
                  <a:srgbClr val="000000"/>
                </a:solidFill>
                <a:latin typeface="JPUTJR+ArialMT"/>
                <a:cs typeface="JPUTJR+ArialMT"/>
              </a:rPr>
              <a:t>чтобы</a:t>
            </a:r>
            <a:r>
              <a:rPr dirty="0" sz="2000" spc="-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11">
                <a:solidFill>
                  <a:srgbClr val="000000"/>
                </a:solidFill>
                <a:latin typeface="JPUTJR+ArialMT"/>
                <a:cs typeface="JPUTJR+ArialMT"/>
              </a:rPr>
              <a:t>обмануть</a:t>
            </a:r>
            <a:r>
              <a:rPr dirty="0" sz="2000" spc="-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000000"/>
                </a:solidFill>
                <a:latin typeface="JPUTJR+ArialMT"/>
                <a:cs typeface="JPUTJR+ArialMT"/>
              </a:rPr>
              <a:t>покупателей</a:t>
            </a:r>
            <a:r>
              <a:rPr dirty="0" sz="2000" b="1">
                <a:solidFill>
                  <a:srgbClr val="000000"/>
                </a:solidFill>
                <a:latin typeface="WQGUVA+PublicSans-Bold"/>
                <a:cs typeface="WQGUVA+PublicSans-Bold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1579" y="5903133"/>
            <a:ext cx="7030402" cy="27574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JPUTJR+ArialMT"/>
                <a:cs typeface="JPUTJR+ArialMT"/>
              </a:rPr>
              <a:t>В</a:t>
            </a:r>
            <a:r>
              <a:rPr dirty="0" sz="2000" spc="-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000000"/>
                </a:solidFill>
                <a:latin typeface="JPUTJR+ArialMT"/>
                <a:cs typeface="JPUTJR+ArialMT"/>
              </a:rPr>
              <a:t>связи</a:t>
            </a:r>
            <a:r>
              <a:rPr dirty="0" sz="2000" spc="-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JPUTJR+ArialMT"/>
                <a:cs typeface="JPUTJR+ArialMT"/>
              </a:rPr>
              <a:t>с</a:t>
            </a:r>
            <a:r>
              <a:rPr dirty="0" sz="2000" spc="-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11">
                <a:solidFill>
                  <a:srgbClr val="000000"/>
                </a:solidFill>
                <a:latin typeface="JPUTJR+ArialMT"/>
                <a:cs typeface="JPUTJR+ArialMT"/>
              </a:rPr>
              <a:t>чем</a:t>
            </a:r>
            <a:r>
              <a:rPr dirty="0" sz="2000" spc="-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11">
                <a:solidFill>
                  <a:srgbClr val="000000"/>
                </a:solidFill>
                <a:latin typeface="JPUTJR+ArialMT"/>
                <a:cs typeface="JPUTJR+ArialMT"/>
              </a:rPr>
              <a:t>призываем</a:t>
            </a:r>
            <a:r>
              <a:rPr dirty="0" sz="20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11">
                <a:solidFill>
                  <a:srgbClr val="000000"/>
                </a:solidFill>
                <a:latin typeface="JPUTJR+ArialMT"/>
                <a:cs typeface="JPUTJR+ArialMT"/>
              </a:rPr>
              <a:t>граждан</a:t>
            </a:r>
            <a:r>
              <a:rPr dirty="0" sz="2000" spc="-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11">
                <a:solidFill>
                  <a:srgbClr val="000000"/>
                </a:solidFill>
                <a:latin typeface="JPUTJR+ArialMT"/>
                <a:cs typeface="JPUTJR+ArialMT"/>
              </a:rPr>
              <a:t>проявлять</a:t>
            </a:r>
          </a:p>
          <a:p>
            <a:pPr marL="0" marR="0">
              <a:lnSpc>
                <a:spcPts val="2064"/>
              </a:lnSpc>
              <a:spcBef>
                <a:spcPts val="658"/>
              </a:spcBef>
              <a:spcAft>
                <a:spcPts val="0"/>
              </a:spcAft>
            </a:pPr>
            <a:r>
              <a:rPr dirty="0" sz="2000" spc="-11">
                <a:solidFill>
                  <a:srgbClr val="000000"/>
                </a:solidFill>
                <a:latin typeface="JPUTJR+ArialMT"/>
                <a:cs typeface="JPUTJR+ArialMT"/>
              </a:rPr>
              <a:t>максимальную</a:t>
            </a:r>
            <a:r>
              <a:rPr dirty="0" sz="2000" spc="-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000000"/>
                </a:solidFill>
                <a:latin typeface="JPUTJR+ArialMT"/>
                <a:cs typeface="JPUTJR+ArialMT"/>
              </a:rPr>
              <a:t>бдительность</a:t>
            </a:r>
            <a:r>
              <a:rPr dirty="0" sz="2000" spc="-2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JPUTJR+ArialMT"/>
                <a:cs typeface="JPUTJR+ArialMT"/>
              </a:rPr>
              <a:t>и</a:t>
            </a:r>
            <a:r>
              <a:rPr dirty="0" sz="2000" spc="-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11">
                <a:solidFill>
                  <a:srgbClr val="000000"/>
                </a:solidFill>
                <a:latin typeface="JPUTJR+ArialMT"/>
                <a:cs typeface="JPUTJR+ArialMT"/>
              </a:rPr>
              <a:t>выбирать</a:t>
            </a:r>
            <a:r>
              <a:rPr dirty="0" sz="2000" spc="-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11">
                <a:solidFill>
                  <a:srgbClr val="000000"/>
                </a:solidFill>
                <a:latin typeface="JPUTJR+ArialMT"/>
                <a:cs typeface="JPUTJR+ArialMT"/>
              </a:rPr>
              <a:t>оплату</a:t>
            </a:r>
          </a:p>
          <a:p>
            <a:pPr marL="0" marR="0">
              <a:lnSpc>
                <a:spcPts val="2113"/>
              </a:lnSpc>
              <a:spcBef>
                <a:spcPts val="668"/>
              </a:spcBef>
              <a:spcAft>
                <a:spcPts val="0"/>
              </a:spcAft>
            </a:pPr>
            <a:r>
              <a:rPr dirty="0" sz="2000" spc="-11">
                <a:solidFill>
                  <a:srgbClr val="000000"/>
                </a:solidFill>
                <a:latin typeface="JPUTJR+ArialMT"/>
                <a:cs typeface="JPUTJR+ArialMT"/>
              </a:rPr>
              <a:t>после</a:t>
            </a:r>
            <a:r>
              <a:rPr dirty="0" sz="2000" spc="-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11">
                <a:solidFill>
                  <a:srgbClr val="000000"/>
                </a:solidFill>
                <a:latin typeface="JPUTJR+ArialMT"/>
                <a:cs typeface="JPUTJR+ArialMT"/>
              </a:rPr>
              <a:t>получения</a:t>
            </a:r>
            <a:r>
              <a:rPr dirty="0" sz="2000" spc="-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18">
                <a:solidFill>
                  <a:srgbClr val="000000"/>
                </a:solidFill>
                <a:latin typeface="JPUTJR+ArialMT"/>
                <a:cs typeface="JPUTJR+ArialMT"/>
              </a:rPr>
              <a:t>товара</a:t>
            </a:r>
            <a:r>
              <a:rPr dirty="0" sz="2000" b="1">
                <a:solidFill>
                  <a:srgbClr val="000000"/>
                </a:solidFill>
                <a:latin typeface="WQGUVA+PublicSans-Bold"/>
                <a:cs typeface="WQGUVA+PublicSans-Bold"/>
              </a:rPr>
              <a:t>,</a:t>
            </a:r>
            <a:r>
              <a:rPr dirty="0" sz="2000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2000">
                <a:solidFill>
                  <a:srgbClr val="000000"/>
                </a:solidFill>
                <a:latin typeface="JPUTJR+ArialMT"/>
                <a:cs typeface="JPUTJR+ArialMT"/>
              </a:rPr>
              <a:t>а</a:t>
            </a:r>
            <a:r>
              <a:rPr dirty="0" sz="20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11">
                <a:solidFill>
                  <a:srgbClr val="000000"/>
                </a:solidFill>
                <a:latin typeface="JPUTJR+ArialMT"/>
                <a:cs typeface="JPUTJR+ArialMT"/>
              </a:rPr>
              <a:t>также</a:t>
            </a:r>
            <a:r>
              <a:rPr dirty="0" sz="2000" spc="-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11">
                <a:solidFill>
                  <a:srgbClr val="000000"/>
                </a:solidFill>
                <a:latin typeface="JPUTJR+ArialMT"/>
                <a:cs typeface="JPUTJR+ArialMT"/>
              </a:rPr>
              <a:t>приобретать</a:t>
            </a:r>
          </a:p>
          <a:p>
            <a:pPr marL="0" marR="0">
              <a:lnSpc>
                <a:spcPts val="2113"/>
              </a:lnSpc>
              <a:spcBef>
                <a:spcPts val="659"/>
              </a:spcBef>
              <a:spcAft>
                <a:spcPts val="0"/>
              </a:spcAft>
            </a:pPr>
            <a:r>
              <a:rPr dirty="0" sz="2000" spc="-12">
                <a:solidFill>
                  <a:srgbClr val="000000"/>
                </a:solidFill>
                <a:latin typeface="JPUTJR+ArialMT"/>
                <a:cs typeface="JPUTJR+ArialMT"/>
              </a:rPr>
              <a:t>телефоны</a:t>
            </a:r>
            <a:r>
              <a:rPr dirty="0" sz="2000" spc="-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11">
                <a:solidFill>
                  <a:srgbClr val="000000"/>
                </a:solidFill>
                <a:latin typeface="JPUTJR+ArialMT"/>
                <a:cs typeface="JPUTJR+ArialMT"/>
              </a:rPr>
              <a:t>на</a:t>
            </a:r>
            <a:r>
              <a:rPr dirty="0" sz="2000" spc="-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11">
                <a:solidFill>
                  <a:srgbClr val="000000"/>
                </a:solidFill>
                <a:latin typeface="JPUTJR+ArialMT"/>
                <a:cs typeface="JPUTJR+ArialMT"/>
              </a:rPr>
              <a:t>проверенных</a:t>
            </a:r>
            <a:r>
              <a:rPr dirty="0" sz="2000" spc="-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11">
                <a:solidFill>
                  <a:srgbClr val="000000"/>
                </a:solidFill>
                <a:latin typeface="JPUTJR+ArialMT"/>
                <a:cs typeface="JPUTJR+ArialMT"/>
              </a:rPr>
              <a:t>торговых</a:t>
            </a:r>
            <a:r>
              <a:rPr dirty="0" sz="2000" spc="-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spc="-14">
                <a:solidFill>
                  <a:srgbClr val="000000"/>
                </a:solidFill>
                <a:latin typeface="JPUTJR+ArialMT"/>
                <a:cs typeface="JPUTJR+ArialMT"/>
              </a:rPr>
              <a:t>площадках</a:t>
            </a:r>
            <a:r>
              <a:rPr dirty="0" sz="2000" b="1">
                <a:solidFill>
                  <a:srgbClr val="000000"/>
                </a:solidFill>
                <a:latin typeface="WQGUVA+PublicSans-Bold"/>
                <a:cs typeface="WQGUVA+PublicSans-Bold"/>
              </a:rPr>
              <a:t>.</a:t>
            </a:r>
          </a:p>
          <a:p>
            <a:pPr marL="0" marR="0">
              <a:lnSpc>
                <a:spcPts val="2113"/>
              </a:lnSpc>
              <a:spcBef>
                <a:spcPts val="659"/>
              </a:spcBef>
              <a:spcAft>
                <a:spcPts val="0"/>
              </a:spcAft>
            </a:pPr>
            <a:r>
              <a:rPr dirty="0" sz="2000" spc="-12">
                <a:solidFill>
                  <a:srgbClr val="004aad"/>
                </a:solidFill>
                <a:latin typeface="JPUTJR+ArialMT"/>
                <a:cs typeface="JPUTJR+ArialMT"/>
              </a:rPr>
              <a:t>Следуя</a:t>
            </a:r>
            <a:r>
              <a:rPr dirty="0" sz="2000" spc="-157">
                <a:solidFill>
                  <a:srgbClr val="004aad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004aad"/>
                </a:solidFill>
                <a:latin typeface="JPUTJR+ArialMT"/>
                <a:cs typeface="JPUTJR+ArialMT"/>
              </a:rPr>
              <a:t>этим</a:t>
            </a:r>
            <a:r>
              <a:rPr dirty="0" sz="2000" spc="-105">
                <a:solidFill>
                  <a:srgbClr val="004aad"/>
                </a:solidFill>
                <a:latin typeface="Times New Roman"/>
                <a:cs typeface="Times New Roman"/>
              </a:rPr>
              <a:t> </a:t>
            </a:r>
            <a:r>
              <a:rPr dirty="0" sz="2000" spc="-11">
                <a:solidFill>
                  <a:srgbClr val="004aad"/>
                </a:solidFill>
                <a:latin typeface="JPUTJR+ArialMT"/>
                <a:cs typeface="JPUTJR+ArialMT"/>
              </a:rPr>
              <a:t>рекомендациям</a:t>
            </a:r>
            <a:r>
              <a:rPr dirty="0" sz="2000" b="1">
                <a:solidFill>
                  <a:srgbClr val="004aad"/>
                </a:solidFill>
                <a:latin typeface="WQGUVA+PublicSans-Bold"/>
                <a:cs typeface="WQGUVA+PublicSans-Bold"/>
              </a:rPr>
              <a:t>,</a:t>
            </a:r>
            <a:r>
              <a:rPr dirty="0" sz="2000" b="1">
                <a:solidFill>
                  <a:srgbClr val="004aad"/>
                </a:solidFill>
                <a:latin typeface="WQGUVA+PublicSans-Bold"/>
                <a:cs typeface="WQGUVA+PublicSans-Bold"/>
              </a:rPr>
              <a:t> </a:t>
            </a:r>
            <a:r>
              <a:rPr dirty="0" sz="2000" spc="-13">
                <a:solidFill>
                  <a:srgbClr val="004aad"/>
                </a:solidFill>
                <a:latin typeface="JPUTJR+ArialMT"/>
                <a:cs typeface="JPUTJR+ArialMT"/>
              </a:rPr>
              <a:t>можно</a:t>
            </a:r>
            <a:r>
              <a:rPr dirty="0" sz="2000" spc="-89">
                <a:solidFill>
                  <a:srgbClr val="004aad"/>
                </a:solidFill>
                <a:latin typeface="Times New Roman"/>
                <a:cs typeface="Times New Roman"/>
              </a:rPr>
              <a:t> </a:t>
            </a:r>
            <a:r>
              <a:rPr dirty="0" sz="2000" spc="-11">
                <a:solidFill>
                  <a:srgbClr val="004aad"/>
                </a:solidFill>
                <a:latin typeface="JPUTJR+ArialMT"/>
                <a:cs typeface="JPUTJR+ArialMT"/>
              </a:rPr>
              <a:t>значительно</a:t>
            </a:r>
          </a:p>
          <a:p>
            <a:pPr marL="0" marR="0">
              <a:lnSpc>
                <a:spcPts val="2064"/>
              </a:lnSpc>
              <a:spcBef>
                <a:spcPts val="649"/>
              </a:spcBef>
              <a:spcAft>
                <a:spcPts val="0"/>
              </a:spcAft>
            </a:pPr>
            <a:r>
              <a:rPr dirty="0" sz="2000" spc="-10">
                <a:solidFill>
                  <a:srgbClr val="004aad"/>
                </a:solidFill>
                <a:latin typeface="JPUTJR+ArialMT"/>
                <a:cs typeface="JPUTJR+ArialMT"/>
              </a:rPr>
              <a:t>снизить</a:t>
            </a:r>
            <a:r>
              <a:rPr dirty="0" sz="2000" spc="-41">
                <a:solidFill>
                  <a:srgbClr val="004aad"/>
                </a:solidFill>
                <a:latin typeface="Times New Roman"/>
                <a:cs typeface="Times New Roman"/>
              </a:rPr>
              <a:t> </a:t>
            </a:r>
            <a:r>
              <a:rPr dirty="0" sz="2000" spc="-11">
                <a:solidFill>
                  <a:srgbClr val="004aad"/>
                </a:solidFill>
                <a:latin typeface="JPUTJR+ArialMT"/>
                <a:cs typeface="JPUTJR+ArialMT"/>
              </a:rPr>
              <a:t>риск</a:t>
            </a:r>
            <a:r>
              <a:rPr dirty="0" sz="2000" spc="-74">
                <a:solidFill>
                  <a:srgbClr val="004aad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4aad"/>
                </a:solidFill>
                <a:latin typeface="JPUTJR+ArialMT"/>
                <a:cs typeface="JPUTJR+ArialMT"/>
              </a:rPr>
              <a:t>стать</a:t>
            </a:r>
            <a:r>
              <a:rPr dirty="0" sz="2000" spc="-130">
                <a:solidFill>
                  <a:srgbClr val="004aad"/>
                </a:solidFill>
                <a:latin typeface="Times New Roman"/>
                <a:cs typeface="Times New Roman"/>
              </a:rPr>
              <a:t> </a:t>
            </a:r>
            <a:r>
              <a:rPr dirty="0" sz="2000" spc="-11">
                <a:solidFill>
                  <a:srgbClr val="004aad"/>
                </a:solidFill>
                <a:latin typeface="JPUTJR+ArialMT"/>
                <a:cs typeface="JPUTJR+ArialMT"/>
              </a:rPr>
              <a:t>жертвой</a:t>
            </a:r>
            <a:r>
              <a:rPr dirty="0" sz="2000" spc="-134">
                <a:solidFill>
                  <a:srgbClr val="004aad"/>
                </a:solidFill>
                <a:latin typeface="Times New Roman"/>
                <a:cs typeface="Times New Roman"/>
              </a:rPr>
              <a:t> </a:t>
            </a:r>
            <a:r>
              <a:rPr dirty="0" sz="2000" spc="-12">
                <a:solidFill>
                  <a:srgbClr val="004aad"/>
                </a:solidFill>
                <a:latin typeface="JPUTJR+ArialMT"/>
                <a:cs typeface="JPUTJR+ArialMT"/>
              </a:rPr>
              <a:t>мошенников</a:t>
            </a:r>
            <a:r>
              <a:rPr dirty="0" sz="2000" spc="-63">
                <a:solidFill>
                  <a:srgbClr val="004aad"/>
                </a:solidFill>
                <a:latin typeface="Times New Roman"/>
                <a:cs typeface="Times New Roman"/>
              </a:rPr>
              <a:t> </a:t>
            </a:r>
            <a:r>
              <a:rPr dirty="0" sz="2000" spc="-11">
                <a:solidFill>
                  <a:srgbClr val="004aad"/>
                </a:solidFill>
                <a:latin typeface="JPUTJR+ArialMT"/>
                <a:cs typeface="JPUTJR+ArialMT"/>
              </a:rPr>
              <a:t>при</a:t>
            </a:r>
            <a:r>
              <a:rPr dirty="0" sz="2000" spc="-67">
                <a:solidFill>
                  <a:srgbClr val="004aad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004aad"/>
                </a:solidFill>
                <a:latin typeface="JPUTJR+ArialMT"/>
                <a:cs typeface="JPUTJR+ArialMT"/>
              </a:rPr>
              <a:t>покупке</a:t>
            </a:r>
          </a:p>
          <a:p>
            <a:pPr marL="0" marR="0">
              <a:lnSpc>
                <a:spcPts val="2113"/>
              </a:lnSpc>
              <a:spcBef>
                <a:spcPts val="668"/>
              </a:spcBef>
              <a:spcAft>
                <a:spcPts val="0"/>
              </a:spcAft>
            </a:pPr>
            <a:r>
              <a:rPr dirty="0" sz="2000" spc="-11">
                <a:solidFill>
                  <a:srgbClr val="004aad"/>
                </a:solidFill>
                <a:latin typeface="JPUTJR+ArialMT"/>
                <a:cs typeface="JPUTJR+ArialMT"/>
              </a:rPr>
              <a:t>сотовых</a:t>
            </a:r>
            <a:r>
              <a:rPr dirty="0" sz="2000" spc="-120">
                <a:solidFill>
                  <a:srgbClr val="004aad"/>
                </a:solidFill>
                <a:latin typeface="Times New Roman"/>
                <a:cs typeface="Times New Roman"/>
              </a:rPr>
              <a:t> </a:t>
            </a:r>
            <a:r>
              <a:rPr dirty="0" sz="2000" spc="-12">
                <a:solidFill>
                  <a:srgbClr val="004aad"/>
                </a:solidFill>
                <a:latin typeface="JPUTJR+ArialMT"/>
                <a:cs typeface="JPUTJR+ArialMT"/>
              </a:rPr>
              <a:t>телефонов</a:t>
            </a:r>
            <a:r>
              <a:rPr dirty="0" sz="2000" spc="-166">
                <a:solidFill>
                  <a:srgbClr val="004aad"/>
                </a:solidFill>
                <a:latin typeface="Times New Roman"/>
                <a:cs typeface="Times New Roman"/>
              </a:rPr>
              <a:t> </a:t>
            </a:r>
            <a:r>
              <a:rPr dirty="0" sz="2000" spc="-11">
                <a:solidFill>
                  <a:srgbClr val="004aad"/>
                </a:solidFill>
                <a:latin typeface="JPUTJR+ArialMT"/>
                <a:cs typeface="JPUTJR+ArialMT"/>
              </a:rPr>
              <a:t>через</a:t>
            </a:r>
            <a:r>
              <a:rPr dirty="0" sz="2000" spc="-114">
                <a:solidFill>
                  <a:srgbClr val="004aad"/>
                </a:solidFill>
                <a:latin typeface="Times New Roman"/>
                <a:cs typeface="Times New Roman"/>
              </a:rPr>
              <a:t> </a:t>
            </a:r>
            <a:r>
              <a:rPr dirty="0" sz="2000" spc="-11" b="1">
                <a:solidFill>
                  <a:srgbClr val="004aad"/>
                </a:solidFill>
                <a:latin typeface="WQGUVA+PublicSans-Bold"/>
                <a:cs typeface="WQGUVA+PublicSans-Bold"/>
              </a:rPr>
              <a:t>Instagram.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01" y="867728"/>
            <a:ext cx="10212784" cy="21852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57"/>
              </a:lnSpc>
              <a:spcBef>
                <a:spcPts val="0"/>
              </a:spcBef>
              <a:spcAft>
                <a:spcPts val="0"/>
              </a:spcAft>
            </a:pPr>
            <a:r>
              <a:rPr dirty="0" sz="4350" spc="15">
                <a:solidFill>
                  <a:srgbClr val="000000"/>
                </a:solidFill>
                <a:latin typeface="FCIMTD+OpenSans-ExtraBold"/>
                <a:cs typeface="FCIMTD+OpenSans-ExtraBold"/>
              </a:rPr>
              <a:t>Использование</a:t>
            </a:r>
            <a:r>
              <a:rPr dirty="0" sz="4350" spc="44">
                <a:solidFill>
                  <a:srgbClr val="000000"/>
                </a:solidFill>
                <a:latin typeface="FCIMTD+OpenSans-ExtraBold"/>
                <a:cs typeface="FCIMTD+OpenSans-ExtraBold"/>
              </a:rPr>
              <a:t> </a:t>
            </a:r>
            <a:r>
              <a:rPr dirty="0" sz="4350" spc="16">
                <a:solidFill>
                  <a:srgbClr val="000000"/>
                </a:solidFill>
                <a:latin typeface="FCIMTD+OpenSans-ExtraBold"/>
                <a:cs typeface="FCIMTD+OpenSans-ExtraBold"/>
              </a:rPr>
              <a:t>фишинговых</a:t>
            </a:r>
          </a:p>
          <a:p>
            <a:pPr marL="0" marR="0">
              <a:lnSpc>
                <a:spcPts val="4557"/>
              </a:lnSpc>
              <a:spcBef>
                <a:spcPts val="1516"/>
              </a:spcBef>
              <a:spcAft>
                <a:spcPts val="0"/>
              </a:spcAft>
            </a:pPr>
            <a:r>
              <a:rPr dirty="0" sz="4350" spc="15">
                <a:solidFill>
                  <a:srgbClr val="000000"/>
                </a:solidFill>
                <a:latin typeface="FCIMTD+OpenSans-ExtraBold"/>
                <a:cs typeface="FCIMTD+OpenSans-ExtraBold"/>
              </a:rPr>
              <a:t>сайтов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4000" y="2609796"/>
            <a:ext cx="7020388" cy="7423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5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>
                <a:solidFill>
                  <a:srgbClr val="000000"/>
                </a:solidFill>
                <a:latin typeface="JPUTJR+ArialMT"/>
                <a:cs typeface="JPUTJR+ArialMT"/>
              </a:rPr>
              <a:t>Данный</a:t>
            </a:r>
            <a:r>
              <a:rPr dirty="0" sz="2300" spc="-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JPUTJR+ArialMT"/>
                <a:cs typeface="JPUTJR+ArialMT"/>
              </a:rPr>
              <a:t>вид</a:t>
            </a:r>
            <a:r>
              <a:rPr dirty="0" sz="2300" spc="-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JPUTJR+ArialMT"/>
                <a:cs typeface="JPUTJR+ArialMT"/>
              </a:rPr>
              <a:t>мошенничества</a:t>
            </a:r>
            <a:r>
              <a:rPr dirty="0" sz="2300" spc="-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JPUTJR+ArialMT"/>
                <a:cs typeface="JPUTJR+ArialMT"/>
              </a:rPr>
              <a:t>нацелен</a:t>
            </a:r>
            <a:r>
              <a:rPr dirty="0" sz="2300" spc="-1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JPUTJR+ArialMT"/>
                <a:cs typeface="JPUTJR+ArialMT"/>
              </a:rPr>
              <a:t>на</a:t>
            </a:r>
            <a:r>
              <a:rPr dirty="0" sz="23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JPUTJR+ArialMT"/>
                <a:cs typeface="JPUTJR+ArialMT"/>
              </a:rPr>
              <a:t>сбор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4000" y="3012738"/>
            <a:ext cx="9152106" cy="11584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>
                <a:solidFill>
                  <a:srgbClr val="000000"/>
                </a:solidFill>
                <a:latin typeface="JPUTJR+ArialMT"/>
                <a:cs typeface="JPUTJR+ArialMT"/>
              </a:rPr>
              <a:t>персональных</a:t>
            </a:r>
            <a:r>
              <a:rPr dirty="0" sz="2300" spc="-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JPUTJR+ArialMT"/>
                <a:cs typeface="JPUTJR+ArialMT"/>
              </a:rPr>
              <a:t>данных</a:t>
            </a:r>
            <a:r>
              <a:rPr dirty="0" sz="2300" spc="-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JPUTJR+ArialMT"/>
                <a:cs typeface="JPUTJR+ArialMT"/>
              </a:rPr>
              <a:t>и</a:t>
            </a:r>
            <a:r>
              <a:rPr dirty="0" sz="23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JPUTJR+ArialMT"/>
                <a:cs typeface="JPUTJR+ArialMT"/>
              </a:rPr>
              <a:t>банковских</a:t>
            </a:r>
            <a:r>
              <a:rPr dirty="0" sz="2300" spc="-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JPUTJR+ArialMT"/>
                <a:cs typeface="JPUTJR+ArialMT"/>
              </a:rPr>
              <a:t>сведений</a:t>
            </a:r>
            <a:r>
              <a:rPr dirty="0" sz="2300" b="1">
                <a:solidFill>
                  <a:srgbClr val="000000"/>
                </a:solidFill>
                <a:latin typeface="WQGUVA+PublicSans-Bold"/>
                <a:cs typeface="WQGUVA+PublicSans-Bold"/>
              </a:rPr>
              <a:t>.</a:t>
            </a:r>
            <a:r>
              <a:rPr dirty="0" sz="2300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2300">
                <a:solidFill>
                  <a:srgbClr val="e61100"/>
                </a:solidFill>
                <a:latin typeface="JPUTJR+ArialMT"/>
                <a:cs typeface="JPUTJR+ArialMT"/>
              </a:rPr>
              <a:t>Такие</a:t>
            </a:r>
            <a:r>
              <a:rPr dirty="0" sz="2300" spc="-199">
                <a:solidFill>
                  <a:srgbClr val="e611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e61100"/>
                </a:solidFill>
                <a:latin typeface="JPUTJR+ArialMT"/>
                <a:cs typeface="JPUTJR+ArialMT"/>
              </a:rPr>
              <a:t>сайты</a:t>
            </a:r>
          </a:p>
          <a:p>
            <a:pPr marL="0" marR="0">
              <a:lnSpc>
                <a:spcPts val="2453"/>
              </a:lnSpc>
              <a:spcBef>
                <a:spcPts val="715"/>
              </a:spcBef>
              <a:spcAft>
                <a:spcPts val="0"/>
              </a:spcAft>
            </a:pPr>
            <a:r>
              <a:rPr dirty="0" sz="2300">
                <a:solidFill>
                  <a:srgbClr val="e61100"/>
                </a:solidFill>
                <a:latin typeface="JPUTJR+ArialMT"/>
                <a:cs typeface="JPUTJR+ArialMT"/>
              </a:rPr>
              <a:t>один</a:t>
            </a:r>
            <a:r>
              <a:rPr dirty="0" sz="2300" spc="-133">
                <a:solidFill>
                  <a:srgbClr val="e611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e61100"/>
                </a:solidFill>
                <a:latin typeface="JPUTJR+ArialMT"/>
                <a:cs typeface="JPUTJR+ArialMT"/>
              </a:rPr>
              <a:t>в</a:t>
            </a:r>
            <a:r>
              <a:rPr dirty="0" sz="2300" spc="-84">
                <a:solidFill>
                  <a:srgbClr val="e611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e61100"/>
                </a:solidFill>
                <a:latin typeface="JPUTJR+ArialMT"/>
                <a:cs typeface="JPUTJR+ArialMT"/>
              </a:rPr>
              <a:t>один</a:t>
            </a:r>
            <a:r>
              <a:rPr dirty="0" sz="2300" spc="-133">
                <a:solidFill>
                  <a:srgbClr val="e611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e61100"/>
                </a:solidFill>
                <a:latin typeface="JPUTJR+ArialMT"/>
                <a:cs typeface="JPUTJR+ArialMT"/>
              </a:rPr>
              <a:t>идентичны</a:t>
            </a:r>
            <a:r>
              <a:rPr dirty="0" sz="2300" spc="-72">
                <a:solidFill>
                  <a:srgbClr val="e611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e61100"/>
                </a:solidFill>
                <a:latin typeface="JPUTJR+ArialMT"/>
                <a:cs typeface="JPUTJR+ArialMT"/>
              </a:rPr>
              <a:t>с</a:t>
            </a:r>
            <a:r>
              <a:rPr dirty="0" sz="2300" spc="-88">
                <a:solidFill>
                  <a:srgbClr val="e611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e61100"/>
                </a:solidFill>
                <a:latin typeface="JPUTJR+ArialMT"/>
                <a:cs typeface="JPUTJR+ArialMT"/>
              </a:rPr>
              <a:t>реальными</a:t>
            </a:r>
            <a:r>
              <a:rPr dirty="0" sz="2300" spc="-90">
                <a:solidFill>
                  <a:srgbClr val="e611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e61100"/>
                </a:solidFill>
                <a:latin typeface="JPUTJR+ArialMT"/>
                <a:cs typeface="JPUTJR+ArialMT"/>
              </a:rPr>
              <a:t>сайтами</a:t>
            </a:r>
            <a:r>
              <a:rPr dirty="0" sz="2300" b="1">
                <a:solidFill>
                  <a:srgbClr val="e61100"/>
                </a:solidFill>
                <a:latin typeface="WQGUVA+PublicSans-Bold"/>
                <a:cs typeface="WQGUVA+PublicSans-Bold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44000" y="3830364"/>
            <a:ext cx="9276162" cy="36113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>
                <a:solidFill>
                  <a:srgbClr val="000000"/>
                </a:solidFill>
                <a:latin typeface="JPUTJR+ArialMT"/>
                <a:cs typeface="JPUTJR+ArialMT"/>
              </a:rPr>
              <a:t>К</a:t>
            </a:r>
            <a:r>
              <a:rPr dirty="0" sz="2300" spc="-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JPUTJR+ArialMT"/>
                <a:cs typeface="JPUTJR+ArialMT"/>
              </a:rPr>
              <a:t>примеру</a:t>
            </a:r>
            <a:r>
              <a:rPr dirty="0" sz="2300" b="1">
                <a:solidFill>
                  <a:srgbClr val="000000"/>
                </a:solidFill>
                <a:latin typeface="WQGUVA+PublicSans-Bold"/>
                <a:cs typeface="WQGUVA+PublicSans-Bold"/>
              </a:rPr>
              <a:t>,</a:t>
            </a:r>
            <a:r>
              <a:rPr dirty="0" sz="2300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2300">
                <a:solidFill>
                  <a:srgbClr val="000000"/>
                </a:solidFill>
                <a:latin typeface="JPUTJR+ArialMT"/>
                <a:cs typeface="JPUTJR+ArialMT"/>
              </a:rPr>
              <a:t>Вы</a:t>
            </a:r>
            <a:r>
              <a:rPr dirty="0" sz="2300" spc="-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JPUTJR+ArialMT"/>
                <a:cs typeface="JPUTJR+ArialMT"/>
              </a:rPr>
              <a:t>выложили</a:t>
            </a:r>
            <a:r>
              <a:rPr dirty="0" sz="2300" spc="-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JPUTJR+ArialMT"/>
                <a:cs typeface="JPUTJR+ArialMT"/>
              </a:rPr>
              <a:t>объявление</a:t>
            </a:r>
            <a:r>
              <a:rPr dirty="0" sz="2300" spc="-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JPUTJR+ArialMT"/>
                <a:cs typeface="JPUTJR+ArialMT"/>
              </a:rPr>
              <a:t>на</a:t>
            </a:r>
            <a:r>
              <a:rPr dirty="0" sz="23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JPUTJR+ArialMT"/>
                <a:cs typeface="JPUTJR+ArialMT"/>
              </a:rPr>
              <a:t>одном</a:t>
            </a:r>
            <a:r>
              <a:rPr dirty="0" sz="2300" spc="-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JPUTJR+ArialMT"/>
                <a:cs typeface="JPUTJR+ArialMT"/>
              </a:rPr>
              <a:t>из</a:t>
            </a:r>
            <a:r>
              <a:rPr dirty="0" sz="23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JPUTJR+ArialMT"/>
                <a:cs typeface="JPUTJR+ArialMT"/>
              </a:rPr>
              <a:t>сайтов</a:t>
            </a:r>
            <a:r>
              <a:rPr dirty="0" sz="2300" b="1">
                <a:solidFill>
                  <a:srgbClr val="000000"/>
                </a:solidFill>
                <a:latin typeface="WQGUVA+PublicSans-Bold"/>
                <a:cs typeface="WQGUVA+PublicSans-Bold"/>
              </a:rPr>
              <a:t>,</a:t>
            </a:r>
            <a:r>
              <a:rPr dirty="0" sz="2300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2300">
                <a:solidFill>
                  <a:srgbClr val="000000"/>
                </a:solidFill>
                <a:latin typeface="JPUTJR+ArialMT"/>
                <a:cs typeface="JPUTJR+ArialMT"/>
              </a:rPr>
              <a:t>и</a:t>
            </a:r>
          </a:p>
          <a:p>
            <a:pPr marL="0" marR="0">
              <a:lnSpc>
                <a:spcPts val="2395"/>
              </a:lnSpc>
              <a:spcBef>
                <a:spcPts val="812"/>
              </a:spcBef>
              <a:spcAft>
                <a:spcPts val="0"/>
              </a:spcAft>
            </a:pPr>
            <a:r>
              <a:rPr dirty="0" sz="2300">
                <a:solidFill>
                  <a:srgbClr val="000000"/>
                </a:solidFill>
                <a:latin typeface="JPUTJR+ArialMT"/>
                <a:cs typeface="JPUTJR+ArialMT"/>
              </a:rPr>
              <a:t>к</a:t>
            </a:r>
            <a:r>
              <a:rPr dirty="0" sz="2300" spc="-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JPUTJR+ArialMT"/>
                <a:cs typeface="JPUTJR+ArialMT"/>
              </a:rPr>
              <a:t>Вам</a:t>
            </a:r>
            <a:r>
              <a:rPr dirty="0" sz="2300" spc="-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JPUTJR+ArialMT"/>
                <a:cs typeface="JPUTJR+ArialMT"/>
              </a:rPr>
              <a:t>обращается</a:t>
            </a:r>
            <a:r>
              <a:rPr dirty="0" sz="2300" spc="-2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JPUTJR+ArialMT"/>
                <a:cs typeface="JPUTJR+ArialMT"/>
              </a:rPr>
              <a:t>ранее</a:t>
            </a:r>
            <a:r>
              <a:rPr dirty="0" sz="2300" spc="-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JPUTJR+ArialMT"/>
                <a:cs typeface="JPUTJR+ArialMT"/>
              </a:rPr>
              <a:t>незнакомый</a:t>
            </a:r>
            <a:r>
              <a:rPr dirty="0" sz="2300" spc="-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JPUTJR+ArialMT"/>
                <a:cs typeface="JPUTJR+ArialMT"/>
              </a:rPr>
              <a:t>человек</a:t>
            </a:r>
            <a:r>
              <a:rPr dirty="0" sz="2300" spc="-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JPUTJR+ArialMT"/>
                <a:cs typeface="JPUTJR+ArialMT"/>
              </a:rPr>
              <a:t>и</a:t>
            </a:r>
            <a:r>
              <a:rPr dirty="0" sz="23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JPUTJR+ArialMT"/>
                <a:cs typeface="JPUTJR+ArialMT"/>
              </a:rPr>
              <a:t>просит</a:t>
            </a:r>
          </a:p>
          <a:p>
            <a:pPr marL="0" marR="0">
              <a:lnSpc>
                <a:spcPts val="2453"/>
              </a:lnSpc>
              <a:spcBef>
                <a:spcPts val="727"/>
              </a:spcBef>
              <a:spcAft>
                <a:spcPts val="0"/>
              </a:spcAft>
            </a:pPr>
            <a:r>
              <a:rPr dirty="0" sz="2300">
                <a:solidFill>
                  <a:srgbClr val="000000"/>
                </a:solidFill>
                <a:latin typeface="JPUTJR+ArialMT"/>
                <a:cs typeface="JPUTJR+ArialMT"/>
              </a:rPr>
              <a:t>оформить</a:t>
            </a:r>
            <a:r>
              <a:rPr dirty="0" sz="2300" spc="-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JPUTJR+ArialMT"/>
                <a:cs typeface="JPUTJR+ArialMT"/>
              </a:rPr>
              <a:t>доставку</a:t>
            </a:r>
            <a:r>
              <a:rPr dirty="0" sz="2300" b="1">
                <a:solidFill>
                  <a:srgbClr val="000000"/>
                </a:solidFill>
                <a:latin typeface="WQGUVA+PublicSans-Bold"/>
                <a:cs typeface="WQGUVA+PublicSans-Bold"/>
              </a:rPr>
              <a:t>,</a:t>
            </a:r>
            <a:r>
              <a:rPr dirty="0" sz="2300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2300">
                <a:solidFill>
                  <a:srgbClr val="000000"/>
                </a:solidFill>
                <a:latin typeface="JPUTJR+ArialMT"/>
                <a:cs typeface="JPUTJR+ArialMT"/>
              </a:rPr>
              <a:t>После</a:t>
            </a:r>
            <a:r>
              <a:rPr dirty="0" sz="2300" spc="-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JPUTJR+ArialMT"/>
                <a:cs typeface="JPUTJR+ArialMT"/>
              </a:rPr>
              <a:t>чего</a:t>
            </a:r>
            <a:r>
              <a:rPr dirty="0" sz="2300" spc="-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JPUTJR+ArialMT"/>
                <a:cs typeface="JPUTJR+ArialMT"/>
              </a:rPr>
              <a:t>он</a:t>
            </a:r>
            <a:r>
              <a:rPr dirty="0" sz="23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JPUTJR+ArialMT"/>
                <a:cs typeface="JPUTJR+ArialMT"/>
              </a:rPr>
              <a:t>направляет</a:t>
            </a:r>
            <a:r>
              <a:rPr dirty="0" sz="2300" spc="-2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JPUTJR+ArialMT"/>
                <a:cs typeface="JPUTJR+ArialMT"/>
              </a:rPr>
              <a:t>ссылку</a:t>
            </a:r>
            <a:r>
              <a:rPr dirty="0" sz="2300" spc="-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JPUTJR+ArialMT"/>
                <a:cs typeface="JPUTJR+ArialMT"/>
              </a:rPr>
              <a:t>для</a:t>
            </a:r>
          </a:p>
          <a:p>
            <a:pPr marL="0" marR="0">
              <a:lnSpc>
                <a:spcPts val="2453"/>
              </a:lnSpc>
              <a:spcBef>
                <a:spcPts val="715"/>
              </a:spcBef>
              <a:spcAft>
                <a:spcPts val="0"/>
              </a:spcAft>
            </a:pPr>
            <a:r>
              <a:rPr dirty="0" sz="2300">
                <a:solidFill>
                  <a:srgbClr val="000000"/>
                </a:solidFill>
                <a:latin typeface="JPUTJR+ArialMT"/>
                <a:cs typeface="JPUTJR+ArialMT"/>
              </a:rPr>
              <a:t>оформления</a:t>
            </a:r>
            <a:r>
              <a:rPr dirty="0" sz="2300" b="1">
                <a:solidFill>
                  <a:srgbClr val="000000"/>
                </a:solidFill>
                <a:latin typeface="WQGUVA+PublicSans-Bold"/>
                <a:cs typeface="WQGUVA+PublicSans-Bold"/>
              </a:rPr>
              <a:t>.</a:t>
            </a:r>
            <a:r>
              <a:rPr dirty="0" sz="2300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2300">
                <a:solidFill>
                  <a:srgbClr val="000000"/>
                </a:solidFill>
                <a:latin typeface="JPUTJR+ArialMT"/>
                <a:cs typeface="JPUTJR+ArialMT"/>
              </a:rPr>
              <a:t>Перейдя</a:t>
            </a:r>
            <a:r>
              <a:rPr dirty="0" sz="2300" spc="-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JPUTJR+ArialMT"/>
                <a:cs typeface="JPUTJR+ArialMT"/>
              </a:rPr>
              <a:t>по</a:t>
            </a:r>
            <a:r>
              <a:rPr dirty="0" sz="2300" spc="-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JPUTJR+ArialMT"/>
                <a:cs typeface="JPUTJR+ArialMT"/>
              </a:rPr>
              <a:t>ссылке</a:t>
            </a:r>
            <a:r>
              <a:rPr dirty="0" sz="2300" b="1">
                <a:solidFill>
                  <a:srgbClr val="000000"/>
                </a:solidFill>
                <a:latin typeface="WQGUVA+PublicSans-Bold"/>
                <a:cs typeface="WQGUVA+PublicSans-Bold"/>
              </a:rPr>
              <a:t>,</a:t>
            </a:r>
            <a:r>
              <a:rPr dirty="0" sz="2300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2300">
                <a:solidFill>
                  <a:srgbClr val="000000"/>
                </a:solidFill>
                <a:latin typeface="JPUTJR+ArialMT"/>
                <a:cs typeface="JPUTJR+ArialMT"/>
              </a:rPr>
              <a:t>будет</a:t>
            </a:r>
            <a:r>
              <a:rPr dirty="0" sz="2300" spc="-3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JPUTJR+ArialMT"/>
                <a:cs typeface="JPUTJR+ArialMT"/>
              </a:rPr>
              <a:t>предложено</a:t>
            </a:r>
            <a:r>
              <a:rPr dirty="0" sz="2300" spc="-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JPUTJR+ArialMT"/>
                <a:cs typeface="JPUTJR+ArialMT"/>
              </a:rPr>
              <a:t>ввести</a:t>
            </a:r>
          </a:p>
          <a:p>
            <a:pPr marL="0" marR="0">
              <a:lnSpc>
                <a:spcPts val="2453"/>
              </a:lnSpc>
              <a:spcBef>
                <a:spcPts val="715"/>
              </a:spcBef>
              <a:spcAft>
                <a:spcPts val="0"/>
              </a:spcAft>
            </a:pPr>
            <a:r>
              <a:rPr dirty="0" sz="2300">
                <a:solidFill>
                  <a:srgbClr val="000000"/>
                </a:solidFill>
                <a:latin typeface="JPUTJR+ArialMT"/>
                <a:cs typeface="JPUTJR+ArialMT"/>
              </a:rPr>
              <a:t>Ваши</a:t>
            </a:r>
            <a:r>
              <a:rPr dirty="0" sz="2300" spc="-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JPUTJR+ArialMT"/>
                <a:cs typeface="JPUTJR+ArialMT"/>
              </a:rPr>
              <a:t>данные</a:t>
            </a:r>
            <a:r>
              <a:rPr dirty="0" sz="2300" b="1">
                <a:solidFill>
                  <a:srgbClr val="000000"/>
                </a:solidFill>
                <a:latin typeface="WQGUVA+PublicSans-Bold"/>
                <a:cs typeface="WQGUVA+PublicSans-Bold"/>
              </a:rPr>
              <a:t>,</a:t>
            </a:r>
            <a:r>
              <a:rPr dirty="0" sz="2300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2300">
                <a:solidFill>
                  <a:srgbClr val="000000"/>
                </a:solidFill>
                <a:latin typeface="JPUTJR+ArialMT"/>
                <a:cs typeface="JPUTJR+ArialMT"/>
              </a:rPr>
              <a:t>то</a:t>
            </a:r>
            <a:r>
              <a:rPr dirty="0" sz="2300" spc="-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JPUTJR+ArialMT"/>
                <a:cs typeface="JPUTJR+ArialMT"/>
              </a:rPr>
              <a:t>есть</a:t>
            </a:r>
            <a:r>
              <a:rPr dirty="0" sz="2300" spc="-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JPUTJR+ArialMT"/>
                <a:cs typeface="JPUTJR+ArialMT"/>
              </a:rPr>
              <a:t>ФИО</a:t>
            </a:r>
            <a:r>
              <a:rPr dirty="0" sz="2300" b="1">
                <a:solidFill>
                  <a:srgbClr val="000000"/>
                </a:solidFill>
                <a:latin typeface="WQGUVA+PublicSans-Bold"/>
                <a:cs typeface="WQGUVA+PublicSans-Bold"/>
              </a:rPr>
              <a:t>,</a:t>
            </a:r>
            <a:r>
              <a:rPr dirty="0" sz="2300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2300">
                <a:solidFill>
                  <a:srgbClr val="000000"/>
                </a:solidFill>
                <a:latin typeface="JPUTJR+ArialMT"/>
                <a:cs typeface="JPUTJR+ArialMT"/>
              </a:rPr>
              <a:t>год</a:t>
            </a:r>
            <a:r>
              <a:rPr dirty="0" sz="2300" spc="-1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JPUTJR+ArialMT"/>
                <a:cs typeface="JPUTJR+ArialMT"/>
              </a:rPr>
              <a:t>рождения</a:t>
            </a:r>
            <a:r>
              <a:rPr dirty="0" sz="2300" b="1">
                <a:solidFill>
                  <a:srgbClr val="000000"/>
                </a:solidFill>
                <a:latin typeface="WQGUVA+PublicSans-Bold"/>
                <a:cs typeface="WQGUVA+PublicSans-Bold"/>
              </a:rPr>
              <a:t>,</a:t>
            </a:r>
            <a:r>
              <a:rPr dirty="0" sz="2300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2300">
                <a:solidFill>
                  <a:srgbClr val="000000"/>
                </a:solidFill>
                <a:latin typeface="JPUTJR+ArialMT"/>
                <a:cs typeface="JPUTJR+ArialMT"/>
              </a:rPr>
              <a:t>номер</a:t>
            </a:r>
          </a:p>
          <a:p>
            <a:pPr marL="0" marR="0">
              <a:lnSpc>
                <a:spcPts val="2453"/>
              </a:lnSpc>
              <a:spcBef>
                <a:spcPts val="715"/>
              </a:spcBef>
              <a:spcAft>
                <a:spcPts val="0"/>
              </a:spcAft>
            </a:pPr>
            <a:r>
              <a:rPr dirty="0" sz="2300">
                <a:solidFill>
                  <a:srgbClr val="000000"/>
                </a:solidFill>
                <a:latin typeface="JPUTJR+ArialMT"/>
                <a:cs typeface="JPUTJR+ArialMT"/>
              </a:rPr>
              <a:t>банковской</a:t>
            </a:r>
            <a:r>
              <a:rPr dirty="0" sz="2300" spc="-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JPUTJR+ArialMT"/>
                <a:cs typeface="JPUTJR+ArialMT"/>
              </a:rPr>
              <a:t>карты</a:t>
            </a:r>
            <a:r>
              <a:rPr dirty="0" sz="2300" b="1">
                <a:solidFill>
                  <a:srgbClr val="000000"/>
                </a:solidFill>
                <a:latin typeface="WQGUVA+PublicSans-Bold"/>
                <a:cs typeface="WQGUVA+PublicSans-Bold"/>
              </a:rPr>
              <a:t>,</a:t>
            </a:r>
            <a:r>
              <a:rPr dirty="0" sz="2300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2300">
                <a:solidFill>
                  <a:srgbClr val="000000"/>
                </a:solidFill>
                <a:latin typeface="JPUTJR+ArialMT"/>
                <a:cs typeface="JPUTJR+ArialMT"/>
              </a:rPr>
              <a:t>срок</a:t>
            </a:r>
            <a:r>
              <a:rPr dirty="0" sz="2300" spc="-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JPUTJR+ArialMT"/>
                <a:cs typeface="JPUTJR+ArialMT"/>
              </a:rPr>
              <a:t>действия</a:t>
            </a:r>
            <a:r>
              <a:rPr dirty="0" sz="230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000000"/>
                </a:solidFill>
                <a:latin typeface="JPUTJR+ArialMT"/>
                <a:cs typeface="JPUTJR+ArialMT"/>
              </a:rPr>
              <a:t>и</a:t>
            </a:r>
            <a:r>
              <a:rPr dirty="0" sz="23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300" spc="-29" b="1">
                <a:solidFill>
                  <a:srgbClr val="000000"/>
                </a:solidFill>
                <a:latin typeface="WQGUVA+PublicSans-Bold"/>
                <a:cs typeface="WQGUVA+PublicSans-Bold"/>
              </a:rPr>
              <a:t>CVV-</a:t>
            </a:r>
            <a:r>
              <a:rPr dirty="0" sz="2300" spc="-13">
                <a:solidFill>
                  <a:srgbClr val="000000"/>
                </a:solidFill>
                <a:latin typeface="JPUTJR+ArialMT"/>
                <a:cs typeface="JPUTJR+ArialMT"/>
              </a:rPr>
              <a:t>код</a:t>
            </a:r>
            <a:r>
              <a:rPr dirty="0" sz="2300" b="1">
                <a:solidFill>
                  <a:srgbClr val="000000"/>
                </a:solidFill>
                <a:latin typeface="WQGUVA+PublicSans-Bold"/>
                <a:cs typeface="WQGUVA+PublicSans-Bold"/>
              </a:rPr>
              <a:t>.</a:t>
            </a:r>
            <a:r>
              <a:rPr dirty="0" sz="2300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2300">
                <a:solidFill>
                  <a:srgbClr val="e61100"/>
                </a:solidFill>
                <a:latin typeface="JPUTJR+ArialMT"/>
                <a:cs typeface="JPUTJR+ArialMT"/>
              </a:rPr>
              <a:t>После</a:t>
            </a:r>
          </a:p>
          <a:p>
            <a:pPr marL="0" marR="0">
              <a:lnSpc>
                <a:spcPts val="2395"/>
              </a:lnSpc>
              <a:spcBef>
                <a:spcPts val="862"/>
              </a:spcBef>
              <a:spcAft>
                <a:spcPts val="0"/>
              </a:spcAft>
            </a:pPr>
            <a:r>
              <a:rPr dirty="0" sz="2300">
                <a:solidFill>
                  <a:srgbClr val="e61100"/>
                </a:solidFill>
                <a:latin typeface="JPUTJR+ArialMT"/>
                <a:cs typeface="JPUTJR+ArialMT"/>
              </a:rPr>
              <a:t>заполнения</a:t>
            </a:r>
            <a:r>
              <a:rPr dirty="0" sz="2300" spc="-125">
                <a:solidFill>
                  <a:srgbClr val="e611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e61100"/>
                </a:solidFill>
                <a:latin typeface="JPUTJR+ArialMT"/>
                <a:cs typeface="JPUTJR+ArialMT"/>
              </a:rPr>
              <a:t>начинается</a:t>
            </a:r>
            <a:r>
              <a:rPr dirty="0" sz="2300" spc="-226">
                <a:solidFill>
                  <a:srgbClr val="e611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e61100"/>
                </a:solidFill>
                <a:latin typeface="JPUTJR+ArialMT"/>
                <a:cs typeface="JPUTJR+ArialMT"/>
              </a:rPr>
              <a:t>списывание</a:t>
            </a:r>
            <a:r>
              <a:rPr dirty="0" sz="2300" spc="-93">
                <a:solidFill>
                  <a:srgbClr val="e611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e61100"/>
                </a:solidFill>
                <a:latin typeface="JPUTJR+ArialMT"/>
                <a:cs typeface="JPUTJR+ArialMT"/>
              </a:rPr>
              <a:t>денежных</a:t>
            </a:r>
            <a:r>
              <a:rPr dirty="0" sz="2300" spc="-108">
                <a:solidFill>
                  <a:srgbClr val="e611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e61100"/>
                </a:solidFill>
                <a:latin typeface="JPUTJR+ArialMT"/>
                <a:cs typeface="JPUTJR+ArialMT"/>
              </a:rPr>
              <a:t>средств</a:t>
            </a:r>
            <a:r>
              <a:rPr dirty="0" sz="2300" spc="-145">
                <a:solidFill>
                  <a:srgbClr val="e611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e61100"/>
                </a:solidFill>
                <a:latin typeface="JPUTJR+ArialMT"/>
                <a:cs typeface="JPUTJR+ArialMT"/>
              </a:rPr>
              <a:t>с</a:t>
            </a:r>
          </a:p>
          <a:p>
            <a:pPr marL="0" marR="0">
              <a:lnSpc>
                <a:spcPts val="2453"/>
              </a:lnSpc>
              <a:spcBef>
                <a:spcPts val="727"/>
              </a:spcBef>
              <a:spcAft>
                <a:spcPts val="0"/>
              </a:spcAft>
            </a:pPr>
            <a:r>
              <a:rPr dirty="0" sz="2300">
                <a:solidFill>
                  <a:srgbClr val="e61100"/>
                </a:solidFill>
                <a:latin typeface="JPUTJR+ArialMT"/>
                <a:cs typeface="JPUTJR+ArialMT"/>
              </a:rPr>
              <a:t>банковской</a:t>
            </a:r>
            <a:r>
              <a:rPr dirty="0" sz="2300" spc="-121">
                <a:solidFill>
                  <a:srgbClr val="e61100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e61100"/>
                </a:solidFill>
                <a:latin typeface="JPUTJR+ArialMT"/>
                <a:cs typeface="JPUTJR+ArialMT"/>
              </a:rPr>
              <a:t>карты</a:t>
            </a:r>
            <a:r>
              <a:rPr dirty="0" sz="2300" b="1">
                <a:solidFill>
                  <a:srgbClr val="e61100"/>
                </a:solidFill>
                <a:latin typeface="WQGUVA+PublicSans-Bold"/>
                <a:cs typeface="WQGUVA+PublicSans-Bold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3486" y="650777"/>
            <a:ext cx="10987196" cy="20044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7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FCIMTD+OpenSans-ExtraBold"/>
                <a:cs typeface="FCIMTD+OpenSans-ExtraBold"/>
              </a:rPr>
              <a:t>Инвестирование</a:t>
            </a:r>
            <a:r>
              <a:rPr dirty="0" sz="4000" spc="37">
                <a:solidFill>
                  <a:srgbClr val="000000"/>
                </a:solidFill>
                <a:latin typeface="FCIMTD+OpenSans-ExtraBold"/>
                <a:cs typeface="FCIMTD+OpenSans-ExtraBold"/>
              </a:rPr>
              <a:t> </a:t>
            </a:r>
            <a:r>
              <a:rPr dirty="0" sz="4000">
                <a:solidFill>
                  <a:srgbClr val="000000"/>
                </a:solidFill>
                <a:latin typeface="FCIMTD+OpenSans-ExtraBold"/>
                <a:cs typeface="FCIMTD+OpenSans-ExtraBold"/>
              </a:rPr>
              <a:t>в</a:t>
            </a:r>
            <a:r>
              <a:rPr dirty="0" sz="4000" spc="38">
                <a:solidFill>
                  <a:srgbClr val="000000"/>
                </a:solidFill>
                <a:latin typeface="FCIMTD+OpenSans-ExtraBold"/>
                <a:cs typeface="FCIMTD+OpenSans-ExtraBold"/>
              </a:rPr>
              <a:t> </a:t>
            </a:r>
            <a:r>
              <a:rPr dirty="0" sz="4000">
                <a:solidFill>
                  <a:srgbClr val="000000"/>
                </a:solidFill>
                <a:latin typeface="FCIMTD+OpenSans-ExtraBold"/>
                <a:cs typeface="FCIMTD+OpenSans-ExtraBold"/>
              </a:rPr>
              <a:t>криптовалюту,</a:t>
            </a:r>
          </a:p>
          <a:p>
            <a:pPr marL="0" marR="0">
              <a:lnSpc>
                <a:spcPts val="4174"/>
              </a:lnSpc>
              <a:spcBef>
                <a:spcPts val="1434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FCIMTD+OpenSans-ExtraBold"/>
                <a:cs typeface="FCIMTD+OpenSans-ExtraBold"/>
              </a:rPr>
              <a:t>ценные</a:t>
            </a:r>
            <a:r>
              <a:rPr dirty="0" sz="4000" spc="37">
                <a:solidFill>
                  <a:srgbClr val="000000"/>
                </a:solidFill>
                <a:latin typeface="FCIMTD+OpenSans-ExtraBold"/>
                <a:cs typeface="FCIMTD+OpenSans-ExtraBold"/>
              </a:rPr>
              <a:t> </a:t>
            </a:r>
            <a:r>
              <a:rPr dirty="0" sz="4000">
                <a:solidFill>
                  <a:srgbClr val="000000"/>
                </a:solidFill>
                <a:latin typeface="FCIMTD+OpenSans-ExtraBold"/>
                <a:cs typeface="FCIMTD+OpenSans-ExtraBold"/>
              </a:rPr>
              <a:t>бумаги</a:t>
            </a:r>
            <a:r>
              <a:rPr dirty="0" sz="4000" spc="41">
                <a:solidFill>
                  <a:srgbClr val="000000"/>
                </a:solidFill>
                <a:latin typeface="FCIMTD+OpenSans-ExtraBold"/>
                <a:cs typeface="FCIMTD+OpenSans-ExtraBold"/>
              </a:rPr>
              <a:t> </a:t>
            </a:r>
            <a:r>
              <a:rPr dirty="0" sz="4000">
                <a:solidFill>
                  <a:srgbClr val="000000"/>
                </a:solidFill>
                <a:latin typeface="FCIMTD+OpenSans-ExtraBold"/>
                <a:cs typeface="FCIMTD+OpenSans-ExtraBold"/>
              </a:rPr>
              <a:t>и</a:t>
            </a:r>
            <a:r>
              <a:rPr dirty="0" sz="4000" spc="42">
                <a:solidFill>
                  <a:srgbClr val="000000"/>
                </a:solidFill>
                <a:latin typeface="FCIMTD+OpenSans-ExtraBold"/>
                <a:cs typeface="FCIMTD+OpenSans-ExtraBold"/>
              </a:rPr>
              <a:t> </a:t>
            </a:r>
            <a:r>
              <a:rPr dirty="0" sz="4000">
                <a:solidFill>
                  <a:srgbClr val="000000"/>
                </a:solidFill>
                <a:latin typeface="FCIMTD+OpenSans-ExtraBold"/>
                <a:cs typeface="FCIMTD+OpenSans-ExtraBold"/>
              </a:rPr>
              <a:t>т.п.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3486" y="2441640"/>
            <a:ext cx="9982724" cy="42363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К</a:t>
            </a:r>
            <a:r>
              <a:rPr dirty="0" sz="2200" spc="-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примеру</a:t>
            </a:r>
            <a:r>
              <a:rPr dirty="0" sz="2200" b="1">
                <a:solidFill>
                  <a:srgbClr val="000000"/>
                </a:solidFill>
                <a:latin typeface="WQGUVA+PublicSans-Bold"/>
                <a:cs typeface="WQGUVA+PublicSans-Bold"/>
              </a:rPr>
              <a:t>,</a:t>
            </a:r>
            <a:r>
              <a:rPr dirty="0" sz="2200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в</a:t>
            </a:r>
            <a:r>
              <a:rPr dirty="0" sz="2200" spc="-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социальных</a:t>
            </a:r>
            <a:r>
              <a:rPr dirty="0" sz="2200" spc="-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сетях</a:t>
            </a:r>
            <a:r>
              <a:rPr dirty="0" sz="2200" spc="-1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Вы</a:t>
            </a:r>
            <a:r>
              <a:rPr dirty="0" sz="2200" spc="-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увидели</a:t>
            </a:r>
            <a:r>
              <a:rPr dirty="0" sz="2200" spc="-1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рекламу</a:t>
            </a:r>
            <a:r>
              <a:rPr dirty="0" sz="2200" b="1">
                <a:solidFill>
                  <a:srgbClr val="000000"/>
                </a:solidFill>
                <a:latin typeface="WQGUVA+PublicSans-Bold"/>
                <a:cs typeface="WQGUVA+PublicSans-Bold"/>
              </a:rPr>
              <a:t>,</a:t>
            </a:r>
            <a:r>
              <a:rPr dirty="0" sz="2200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где</a:t>
            </a:r>
          </a:p>
          <a:p>
            <a:pPr marL="0" marR="0">
              <a:lnSpc>
                <a:spcPts val="2291"/>
              </a:lnSpc>
              <a:spcBef>
                <a:spcPts val="776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предлагается</a:t>
            </a:r>
            <a:r>
              <a:rPr dirty="0" sz="2200" spc="-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заработать</a:t>
            </a:r>
            <a:r>
              <a:rPr dirty="0" sz="2200" spc="-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на</a:t>
            </a:r>
            <a:r>
              <a:rPr dirty="0" sz="22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покупке</a:t>
            </a:r>
            <a:r>
              <a:rPr dirty="0" sz="2200" spc="-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и</a:t>
            </a:r>
            <a:r>
              <a:rPr dirty="0" sz="2200" spc="-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продаже</a:t>
            </a:r>
            <a:r>
              <a:rPr dirty="0" sz="2200" spc="-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акций</a:t>
            </a:r>
            <a:r>
              <a:rPr dirty="0" sz="2200" spc="-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или</a:t>
            </a:r>
          </a:p>
          <a:p>
            <a:pPr marL="0" marR="0">
              <a:lnSpc>
                <a:spcPts val="2346"/>
              </a:lnSpc>
              <a:spcBef>
                <a:spcPts val="793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криптовалют</a:t>
            </a:r>
            <a:r>
              <a:rPr dirty="0" sz="2200" b="1">
                <a:solidFill>
                  <a:srgbClr val="000000"/>
                </a:solidFill>
                <a:latin typeface="WQGUVA+PublicSans-Bold"/>
                <a:cs typeface="WQGUVA+PublicSans-Bold"/>
              </a:rPr>
              <a:t>.</a:t>
            </a:r>
            <a:r>
              <a:rPr dirty="0" sz="2200" spc="-16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2200">
                <a:solidFill>
                  <a:srgbClr val="e61100"/>
                </a:solidFill>
                <a:latin typeface="JPUTJR+ArialMT"/>
                <a:cs typeface="JPUTJR+ArialMT"/>
              </a:rPr>
              <a:t>С</a:t>
            </a:r>
            <a:r>
              <a:rPr dirty="0" sz="2200" spc="-89">
                <a:solidFill>
                  <a:srgbClr val="e611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e61100"/>
                </a:solidFill>
                <a:latin typeface="JPUTJR+ArialMT"/>
                <a:cs typeface="JPUTJR+ArialMT"/>
              </a:rPr>
              <a:t>Вами</a:t>
            </a:r>
            <a:r>
              <a:rPr dirty="0" sz="2200" spc="-87">
                <a:solidFill>
                  <a:srgbClr val="e611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e61100"/>
                </a:solidFill>
                <a:latin typeface="JPUTJR+ArialMT"/>
                <a:cs typeface="JPUTJR+ArialMT"/>
              </a:rPr>
              <a:t>созванивается</a:t>
            </a:r>
            <a:r>
              <a:rPr dirty="0" sz="2200" spc="-231">
                <a:solidFill>
                  <a:srgbClr val="e611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e61100"/>
                </a:solidFill>
                <a:latin typeface="JPUTJR+ArialMT"/>
                <a:cs typeface="JPUTJR+ArialMT"/>
              </a:rPr>
              <a:t>злоумышленник</a:t>
            </a:r>
            <a:r>
              <a:rPr dirty="0" sz="2200" b="1">
                <a:solidFill>
                  <a:srgbClr val="e61100"/>
                </a:solidFill>
                <a:latin typeface="WQGUVA+PublicSans-Bold"/>
                <a:cs typeface="WQGUVA+PublicSans-Bold"/>
              </a:rPr>
              <a:t>,</a:t>
            </a:r>
          </a:p>
          <a:p>
            <a:pPr marL="0" marR="0">
              <a:lnSpc>
                <a:spcPts val="2291"/>
              </a:lnSpc>
              <a:spcBef>
                <a:spcPts val="776"/>
              </a:spcBef>
              <a:spcAft>
                <a:spcPts val="0"/>
              </a:spcAft>
            </a:pPr>
            <a:r>
              <a:rPr dirty="0" sz="2200">
                <a:solidFill>
                  <a:srgbClr val="e61100"/>
                </a:solidFill>
                <a:latin typeface="JPUTJR+ArialMT"/>
                <a:cs typeface="JPUTJR+ArialMT"/>
              </a:rPr>
              <a:t>представляется</a:t>
            </a:r>
            <a:r>
              <a:rPr dirty="0" sz="2200" spc="-290">
                <a:solidFill>
                  <a:srgbClr val="e611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e61100"/>
                </a:solidFill>
                <a:latin typeface="JPUTJR+ArialMT"/>
                <a:cs typeface="JPUTJR+ArialMT"/>
              </a:rPr>
              <a:t>сотрудником</a:t>
            </a:r>
            <a:r>
              <a:rPr dirty="0" sz="2200" spc="-166">
                <a:solidFill>
                  <a:srgbClr val="e611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e61100"/>
                </a:solidFill>
                <a:latin typeface="JPUTJR+ArialMT"/>
                <a:cs typeface="JPUTJR+ArialMT"/>
              </a:rPr>
              <a:t>Национальной</a:t>
            </a:r>
            <a:r>
              <a:rPr dirty="0" sz="2200" spc="-69">
                <a:solidFill>
                  <a:srgbClr val="e611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e61100"/>
                </a:solidFill>
                <a:latin typeface="JPUTJR+ArialMT"/>
                <a:cs typeface="JPUTJR+ArialMT"/>
              </a:rPr>
              <a:t>компании</a:t>
            </a:r>
            <a:r>
              <a:rPr dirty="0" sz="2200" spc="-88">
                <a:solidFill>
                  <a:srgbClr val="e611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e61100"/>
                </a:solidFill>
                <a:latin typeface="JPUTJR+ArialMT"/>
                <a:cs typeface="JPUTJR+ArialMT"/>
              </a:rPr>
              <a:t>либо</a:t>
            </a:r>
            <a:r>
              <a:rPr dirty="0" sz="2200" spc="-76">
                <a:solidFill>
                  <a:srgbClr val="e611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e61100"/>
                </a:solidFill>
                <a:latin typeface="JPUTJR+ArialMT"/>
                <a:cs typeface="JPUTJR+ArialMT"/>
              </a:rPr>
              <a:t>другой</a:t>
            </a:r>
          </a:p>
          <a:p>
            <a:pPr marL="0" marR="0">
              <a:lnSpc>
                <a:spcPts val="2346"/>
              </a:lnSpc>
              <a:spcBef>
                <a:spcPts val="793"/>
              </a:spcBef>
              <a:spcAft>
                <a:spcPts val="0"/>
              </a:spcAft>
            </a:pPr>
            <a:r>
              <a:rPr dirty="0" sz="2200">
                <a:solidFill>
                  <a:srgbClr val="e61100"/>
                </a:solidFill>
                <a:latin typeface="JPUTJR+ArialMT"/>
                <a:cs typeface="JPUTJR+ArialMT"/>
              </a:rPr>
              <a:t>организации</a:t>
            </a:r>
            <a:r>
              <a:rPr dirty="0" sz="2200" b="1">
                <a:solidFill>
                  <a:srgbClr val="e61100"/>
                </a:solidFill>
                <a:latin typeface="WQGUVA+PublicSans-Bold"/>
                <a:cs typeface="WQGUVA+PublicSans-Bold"/>
              </a:rPr>
              <a:t>,</a:t>
            </a:r>
            <a:r>
              <a:rPr dirty="0" sz="2200" b="1">
                <a:solidFill>
                  <a:srgbClr val="e61100"/>
                </a:solidFill>
                <a:latin typeface="WQGUVA+PublicSans-Bold"/>
                <a:cs typeface="WQGUVA+PublicSans-Bold"/>
              </a:rPr>
              <a:t> </a:t>
            </a:r>
            <a:r>
              <a:rPr dirty="0" sz="2200">
                <a:solidFill>
                  <a:srgbClr val="e61100"/>
                </a:solidFill>
                <a:latin typeface="JPUTJR+ArialMT"/>
                <a:cs typeface="JPUTJR+ArialMT"/>
              </a:rPr>
              <a:t>якобы</a:t>
            </a:r>
            <a:r>
              <a:rPr dirty="0" sz="2200" spc="-86">
                <a:solidFill>
                  <a:srgbClr val="e611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e61100"/>
                </a:solidFill>
                <a:latin typeface="JPUTJR+ArialMT"/>
                <a:cs typeface="JPUTJR+ArialMT"/>
              </a:rPr>
              <a:t>предоставляющей</a:t>
            </a:r>
            <a:r>
              <a:rPr dirty="0" sz="2200" spc="-214">
                <a:solidFill>
                  <a:srgbClr val="e611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e61100"/>
                </a:solidFill>
                <a:latin typeface="JPUTJR+ArialMT"/>
                <a:cs typeface="JPUTJR+ArialMT"/>
              </a:rPr>
              <a:t>услуги</a:t>
            </a:r>
            <a:r>
              <a:rPr dirty="0" sz="2200" spc="-109">
                <a:solidFill>
                  <a:srgbClr val="e611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e61100"/>
                </a:solidFill>
                <a:latin typeface="JPUTJR+ArialMT"/>
                <a:cs typeface="JPUTJR+ArialMT"/>
              </a:rPr>
              <a:t>брокеров</a:t>
            </a:r>
            <a:r>
              <a:rPr dirty="0" sz="2200" b="1">
                <a:solidFill>
                  <a:srgbClr val="e61100"/>
                </a:solidFill>
                <a:latin typeface="WQGUVA+PublicSans-Bold"/>
                <a:cs typeface="WQGUVA+PublicSans-Bold"/>
              </a:rPr>
              <a:t>.</a:t>
            </a:r>
          </a:p>
          <a:p>
            <a:pPr marL="0" marR="0">
              <a:lnSpc>
                <a:spcPts val="2346"/>
              </a:lnSpc>
              <a:spcBef>
                <a:spcPts val="732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Заманивают</a:t>
            </a:r>
            <a:r>
              <a:rPr dirty="0" sz="2200" spc="-1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выгодными</a:t>
            </a:r>
            <a:r>
              <a:rPr dirty="0" sz="2200" spc="-1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предложениями</a:t>
            </a:r>
            <a:r>
              <a:rPr dirty="0" sz="2200" b="1">
                <a:solidFill>
                  <a:srgbClr val="000000"/>
                </a:solidFill>
                <a:latin typeface="WQGUVA+PublicSans-Bold"/>
                <a:cs typeface="WQGUVA+PublicSans-Bold"/>
              </a:rPr>
              <a:t>,</a:t>
            </a:r>
            <a:r>
              <a:rPr dirty="0" sz="2200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уговаривают</a:t>
            </a:r>
            <a:r>
              <a:rPr dirty="0" sz="2200" spc="-2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внести</a:t>
            </a:r>
          </a:p>
          <a:p>
            <a:pPr marL="0" marR="0">
              <a:lnSpc>
                <a:spcPts val="2346"/>
              </a:lnSpc>
              <a:spcBef>
                <a:spcPts val="782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денежные</a:t>
            </a:r>
            <a:r>
              <a:rPr dirty="0" sz="2200" spc="-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средства</a:t>
            </a:r>
            <a:r>
              <a:rPr dirty="0" sz="2200" b="1">
                <a:solidFill>
                  <a:srgbClr val="000000"/>
                </a:solidFill>
                <a:latin typeface="WQGUVA+PublicSans-Bold"/>
                <a:cs typeface="WQGUVA+PublicSans-Bold"/>
              </a:rPr>
              <a:t>,</a:t>
            </a:r>
            <a:r>
              <a:rPr dirty="0" sz="2200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для</a:t>
            </a:r>
            <a:r>
              <a:rPr dirty="0" sz="2200" spc="-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начала</a:t>
            </a:r>
            <a:r>
              <a:rPr dirty="0" sz="2200" spc="-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небольшие</a:t>
            </a:r>
            <a:r>
              <a:rPr dirty="0" sz="2200" spc="-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суммы</a:t>
            </a:r>
            <a:r>
              <a:rPr dirty="0" sz="2200" b="1">
                <a:solidFill>
                  <a:srgbClr val="000000"/>
                </a:solidFill>
                <a:latin typeface="WQGUVA+PublicSans-Bold"/>
                <a:cs typeface="WQGUVA+PublicSans-Bold"/>
              </a:rPr>
              <a:t>.</a:t>
            </a:r>
            <a:r>
              <a:rPr dirty="0" sz="2200" spc="-16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Через</a:t>
            </a:r>
          </a:p>
          <a:p>
            <a:pPr marL="0" marR="0">
              <a:lnSpc>
                <a:spcPts val="2291"/>
              </a:lnSpc>
              <a:spcBef>
                <a:spcPts val="776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несколько</a:t>
            </a:r>
            <a:r>
              <a:rPr dirty="0" sz="22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дней</a:t>
            </a:r>
            <a:r>
              <a:rPr dirty="0" sz="2200" spc="-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возвращают</a:t>
            </a:r>
            <a:r>
              <a:rPr dirty="0" sz="2200" spc="-1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вложенные</a:t>
            </a:r>
            <a:r>
              <a:rPr dirty="0" sz="2200" spc="-1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денежные</a:t>
            </a:r>
            <a:r>
              <a:rPr dirty="0" sz="2200" spc="-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средства</a:t>
            </a:r>
            <a:r>
              <a:rPr dirty="0" sz="2200" spc="-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с</a:t>
            </a:r>
          </a:p>
          <a:p>
            <a:pPr marL="0" marR="0">
              <a:lnSpc>
                <a:spcPts val="2346"/>
              </a:lnSpc>
              <a:spcBef>
                <a:spcPts val="793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якобы</a:t>
            </a:r>
            <a:r>
              <a:rPr dirty="0" sz="22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заработанной</a:t>
            </a:r>
            <a:r>
              <a:rPr dirty="0" sz="2200" spc="-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 spc="-16">
                <a:solidFill>
                  <a:srgbClr val="000000"/>
                </a:solidFill>
                <a:latin typeface="JPUTJR+ArialMT"/>
                <a:cs typeface="JPUTJR+ArialMT"/>
              </a:rPr>
              <a:t>выгодой</a:t>
            </a:r>
            <a:r>
              <a:rPr dirty="0" sz="2200" b="1">
                <a:solidFill>
                  <a:srgbClr val="000000"/>
                </a:solidFill>
                <a:latin typeface="WQGUVA+PublicSans-Bold"/>
                <a:cs typeface="WQGUVA+PublicSans-Bold"/>
              </a:rPr>
              <a:t>.</a:t>
            </a:r>
            <a:r>
              <a:rPr dirty="0" sz="2200" spc="-16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После</a:t>
            </a:r>
            <a:r>
              <a:rPr dirty="0" sz="2200" spc="-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чего</a:t>
            </a:r>
            <a:r>
              <a:rPr dirty="0" sz="2200" spc="-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просят</a:t>
            </a:r>
            <a:r>
              <a:rPr dirty="0" sz="2200" spc="-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внести</a:t>
            </a:r>
            <a:r>
              <a:rPr dirty="0" sz="2200" spc="-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уже</a:t>
            </a:r>
            <a:r>
              <a:rPr dirty="0" sz="2200" spc="-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суммы</a:t>
            </a:r>
          </a:p>
          <a:p>
            <a:pPr marL="0" marR="0">
              <a:lnSpc>
                <a:spcPts val="2346"/>
              </a:lnSpc>
              <a:spcBef>
                <a:spcPts val="782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по</a:t>
            </a:r>
            <a:r>
              <a:rPr dirty="0" sz="22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 spc="-11">
                <a:solidFill>
                  <a:srgbClr val="000000"/>
                </a:solidFill>
                <a:latin typeface="JPUTJR+ArialMT"/>
                <a:cs typeface="JPUTJR+ArialMT"/>
              </a:rPr>
              <a:t>значительней</a:t>
            </a:r>
            <a:r>
              <a:rPr dirty="0" sz="2200" b="1">
                <a:solidFill>
                  <a:srgbClr val="000000"/>
                </a:solidFill>
                <a:latin typeface="WQGUVA+PublicSans-Bold"/>
                <a:cs typeface="WQGUVA+PublicSans-Bold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3486" y="6351970"/>
            <a:ext cx="10064892" cy="22812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4aad"/>
                </a:solidFill>
                <a:latin typeface="JPUTJR+ArialMT"/>
                <a:cs typeface="JPUTJR+ArialMT"/>
              </a:rPr>
              <a:t>Многие</a:t>
            </a:r>
            <a:r>
              <a:rPr dirty="0" sz="2200" spc="-80">
                <a:solidFill>
                  <a:srgbClr val="004aa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aad"/>
                </a:solidFill>
                <a:latin typeface="JPUTJR+ArialMT"/>
                <a:cs typeface="JPUTJR+ArialMT"/>
              </a:rPr>
              <a:t>из</a:t>
            </a:r>
            <a:r>
              <a:rPr dirty="0" sz="2200" spc="-84">
                <a:solidFill>
                  <a:srgbClr val="004aad"/>
                </a:solidFill>
                <a:latin typeface="Times New Roman"/>
                <a:cs typeface="Times New Roman"/>
              </a:rPr>
              <a:t> </a:t>
            </a:r>
            <a:r>
              <a:rPr dirty="0" sz="2200" spc="-22">
                <a:solidFill>
                  <a:srgbClr val="004aad"/>
                </a:solidFill>
                <a:latin typeface="JPUTJR+ArialMT"/>
                <a:cs typeface="JPUTJR+ArialMT"/>
              </a:rPr>
              <a:t>тех</a:t>
            </a:r>
            <a:r>
              <a:rPr dirty="0" sz="2200" b="1">
                <a:solidFill>
                  <a:srgbClr val="004aad"/>
                </a:solidFill>
                <a:latin typeface="WQGUVA+PublicSans-Bold"/>
                <a:cs typeface="WQGUVA+PublicSans-Bold"/>
              </a:rPr>
              <a:t>,</a:t>
            </a:r>
            <a:r>
              <a:rPr dirty="0" sz="2200" b="1">
                <a:solidFill>
                  <a:srgbClr val="004aad"/>
                </a:solidFill>
                <a:latin typeface="WQGUVA+PublicSans-Bold"/>
                <a:cs typeface="WQGUVA+PublicSans-Bold"/>
              </a:rPr>
              <a:t> </a:t>
            </a:r>
            <a:r>
              <a:rPr dirty="0" sz="2200">
                <a:solidFill>
                  <a:srgbClr val="004aad"/>
                </a:solidFill>
                <a:latin typeface="JPUTJR+ArialMT"/>
                <a:cs typeface="JPUTJR+ArialMT"/>
              </a:rPr>
              <a:t>кто</a:t>
            </a:r>
            <a:r>
              <a:rPr dirty="0" sz="2200" spc="-78">
                <a:solidFill>
                  <a:srgbClr val="004aa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aad"/>
                </a:solidFill>
                <a:latin typeface="JPUTJR+ArialMT"/>
                <a:cs typeface="JPUTJR+ArialMT"/>
              </a:rPr>
              <a:t>попался</a:t>
            </a:r>
            <a:r>
              <a:rPr dirty="0" sz="2200" spc="-84">
                <a:solidFill>
                  <a:srgbClr val="004aa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aad"/>
                </a:solidFill>
                <a:latin typeface="JPUTJR+ArialMT"/>
                <a:cs typeface="JPUTJR+ArialMT"/>
              </a:rPr>
              <a:t>на</a:t>
            </a:r>
            <a:r>
              <a:rPr dirty="0" sz="2200" spc="-86">
                <a:solidFill>
                  <a:srgbClr val="004aa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aad"/>
                </a:solidFill>
                <a:latin typeface="JPUTJR+ArialMT"/>
                <a:cs typeface="JPUTJR+ArialMT"/>
              </a:rPr>
              <a:t>уловки</a:t>
            </a:r>
            <a:r>
              <a:rPr dirty="0" sz="2200" spc="-109">
                <a:solidFill>
                  <a:srgbClr val="004aa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aad"/>
                </a:solidFill>
                <a:latin typeface="JPUTJR+ArialMT"/>
                <a:cs typeface="JPUTJR+ArialMT"/>
              </a:rPr>
              <a:t>мошенников</a:t>
            </a:r>
            <a:r>
              <a:rPr dirty="0" sz="2200" spc="-88">
                <a:solidFill>
                  <a:srgbClr val="004aad"/>
                </a:solidFill>
                <a:latin typeface="Times New Roman"/>
                <a:cs typeface="Times New Roman"/>
              </a:rPr>
              <a:t> </a:t>
            </a:r>
            <a:r>
              <a:rPr dirty="0" sz="2200" spc="-14">
                <a:solidFill>
                  <a:srgbClr val="004aad"/>
                </a:solidFill>
                <a:latin typeface="JPUTJR+ArialMT"/>
                <a:cs typeface="JPUTJR+ArialMT"/>
              </a:rPr>
              <a:t>говорят</a:t>
            </a:r>
            <a:r>
              <a:rPr dirty="0" sz="2200" b="1">
                <a:solidFill>
                  <a:srgbClr val="000000"/>
                </a:solidFill>
                <a:latin typeface="WQGUVA+PublicSans-Bold"/>
                <a:cs typeface="WQGUVA+PublicSans-Bold"/>
              </a:rPr>
              <a:t>,</a:t>
            </a:r>
            <a:r>
              <a:rPr dirty="0" sz="2200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что</a:t>
            </a:r>
          </a:p>
          <a:p>
            <a:pPr marL="0" marR="0">
              <a:lnSpc>
                <a:spcPts val="2346"/>
              </a:lnSpc>
              <a:spcBef>
                <a:spcPts val="782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злоумышленники</a:t>
            </a:r>
            <a:r>
              <a:rPr dirty="0" sz="2200" spc="-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ведут</a:t>
            </a:r>
            <a:r>
              <a:rPr dirty="0" sz="2200" spc="-1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себя</a:t>
            </a:r>
            <a:r>
              <a:rPr dirty="0" sz="2200" spc="-1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уверенно</a:t>
            </a:r>
            <a:r>
              <a:rPr dirty="0" sz="2200" b="1">
                <a:solidFill>
                  <a:srgbClr val="000000"/>
                </a:solidFill>
                <a:latin typeface="WQGUVA+PublicSans-Bold"/>
                <a:cs typeface="WQGUVA+PublicSans-Bold"/>
              </a:rPr>
              <a:t>,</a:t>
            </a:r>
            <a:r>
              <a:rPr dirty="0" sz="2200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убедительно</a:t>
            </a:r>
            <a:r>
              <a:rPr dirty="0" sz="2200" spc="-2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и</a:t>
            </a:r>
            <a:r>
              <a:rPr dirty="0" sz="2200" spc="-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в</a:t>
            </a:r>
            <a:r>
              <a:rPr dirty="0" sz="2200" spc="-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своем</a:t>
            </a:r>
          </a:p>
          <a:p>
            <a:pPr marL="0" marR="0">
              <a:lnSpc>
                <a:spcPts val="2346"/>
              </a:lnSpc>
              <a:spcBef>
                <a:spcPts val="782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арсенале</a:t>
            </a:r>
            <a:r>
              <a:rPr dirty="0" sz="2200" spc="-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имеют</a:t>
            </a:r>
            <a:r>
              <a:rPr dirty="0" sz="2200" spc="-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хорошо</a:t>
            </a:r>
            <a:r>
              <a:rPr dirty="0" sz="2200" spc="-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разработанные</a:t>
            </a:r>
            <a:r>
              <a:rPr dirty="0" sz="2200" spc="-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 spc="-12">
                <a:solidFill>
                  <a:srgbClr val="000000"/>
                </a:solidFill>
                <a:latin typeface="JPUTJR+ArialMT"/>
                <a:cs typeface="JPUTJR+ArialMT"/>
              </a:rPr>
              <a:t>интернет</a:t>
            </a:r>
            <a:r>
              <a:rPr dirty="0" sz="2200" b="1">
                <a:solidFill>
                  <a:srgbClr val="000000"/>
                </a:solidFill>
                <a:latin typeface="WQGUVA+PublicSans-Bold"/>
                <a:cs typeface="WQGUVA+PublicSans-Bold"/>
              </a:rPr>
              <a:t>-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сайты</a:t>
            </a:r>
            <a:r>
              <a:rPr dirty="0" sz="2200" b="1">
                <a:solidFill>
                  <a:srgbClr val="000000"/>
                </a:solidFill>
                <a:latin typeface="WQGUVA+PublicSans-Bold"/>
                <a:cs typeface="WQGUVA+PublicSans-Bold"/>
              </a:rPr>
              <a:t>,</a:t>
            </a:r>
            <a:r>
              <a:rPr dirty="0" sz="2200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в</a:t>
            </a:r>
            <a:r>
              <a:rPr dirty="0" sz="2200" spc="-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которых</a:t>
            </a:r>
          </a:p>
          <a:p>
            <a:pPr marL="0" marR="0">
              <a:lnSpc>
                <a:spcPts val="2346"/>
              </a:lnSpc>
              <a:spcBef>
                <a:spcPts val="782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проходишь</a:t>
            </a:r>
            <a:r>
              <a:rPr dirty="0" sz="2200" spc="-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регистрацию</a:t>
            </a:r>
            <a:r>
              <a:rPr dirty="0" sz="2200" b="1">
                <a:solidFill>
                  <a:srgbClr val="000000"/>
                </a:solidFill>
                <a:latin typeface="WQGUVA+PublicSans-Bold"/>
                <a:cs typeface="WQGUVA+PublicSans-Bold"/>
              </a:rPr>
              <a:t>,</a:t>
            </a:r>
            <a:r>
              <a:rPr dirty="0" sz="2200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и</a:t>
            </a:r>
            <a:r>
              <a:rPr dirty="0" sz="2200" spc="-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в</a:t>
            </a:r>
            <a:r>
              <a:rPr dirty="0" sz="2200" spc="-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личном</a:t>
            </a:r>
            <a:r>
              <a:rPr dirty="0" sz="2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кабинете</a:t>
            </a:r>
            <a:r>
              <a:rPr dirty="0" sz="2200" spc="-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наблюдаешь</a:t>
            </a:r>
            <a:r>
              <a:rPr dirty="0" sz="2200" spc="-2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за</a:t>
            </a:r>
          </a:p>
          <a:p>
            <a:pPr marL="0" marR="0">
              <a:lnSpc>
                <a:spcPts val="2346"/>
              </a:lnSpc>
              <a:spcBef>
                <a:spcPts val="782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приумножением</a:t>
            </a:r>
            <a:r>
              <a:rPr dirty="0" sz="2200" spc="-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своих</a:t>
            </a:r>
            <a:r>
              <a:rPr dirty="0" sz="2200" spc="-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сбережений</a:t>
            </a:r>
            <a:r>
              <a:rPr dirty="0" sz="2200" b="1">
                <a:solidFill>
                  <a:srgbClr val="000000"/>
                </a:solidFill>
                <a:latin typeface="WQGUVA+PublicSans-Bold"/>
                <a:cs typeface="WQGUVA+PublicSans-Bold"/>
              </a:rPr>
              <a:t>,</a:t>
            </a:r>
            <a:r>
              <a:rPr dirty="0" sz="2200" b="1">
                <a:solidFill>
                  <a:srgbClr val="000000"/>
                </a:solidFill>
                <a:latin typeface="WQGUVA+PublicSans-Bold"/>
                <a:cs typeface="WQGUVA+PublicSans-Bold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но</a:t>
            </a:r>
            <a:r>
              <a:rPr dirty="0" sz="22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это</a:t>
            </a:r>
            <a:r>
              <a:rPr dirty="0" sz="2200" spc="-1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все</a:t>
            </a:r>
            <a:r>
              <a:rPr dirty="0" sz="2200" spc="-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JPUTJR+ArialMT"/>
                <a:cs typeface="JPUTJR+ArialMT"/>
              </a:rPr>
              <a:t>фейк</a:t>
            </a:r>
            <a:r>
              <a:rPr dirty="0" sz="2200" b="1">
                <a:solidFill>
                  <a:srgbClr val="000000"/>
                </a:solidFill>
                <a:latin typeface="WQGUVA+PublicSans-Bold"/>
                <a:cs typeface="WQGUVA+PublicSans-Bold"/>
              </a:rPr>
              <a:t>;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pdfcandle</dc:creator>
  <cp:lastModifiedBy>pdfcandle</cp:lastModifiedBy>
  <cp:revision>1</cp:revision>
  <dcterms:modified xsi:type="dcterms:W3CDTF">2024-10-22T22:42:33-07:00</dcterms:modified>
</cp:coreProperties>
</file>